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E02DCA-E0A6-4D17-8E4E-C36421A7C2D4}" v="1822" dt="2023-01-27T18:16:33.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23239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68309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73838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7208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65744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4708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26199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06243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6094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2514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1/31/2023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68233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1/31/2023</a:t>
            </a:fld>
            <a:endParaRPr lang="en-US"/>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a:p>
        </p:txBody>
      </p:sp>
    </p:spTree>
    <p:extLst>
      <p:ext uri="{BB962C8B-B14F-4D97-AF65-F5344CB8AC3E}">
        <p14:creationId xmlns:p14="http://schemas.microsoft.com/office/powerpoint/2010/main" val="255201624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56" r:id="rId6"/>
    <p:sldLayoutId id="2147483752" r:id="rId7"/>
    <p:sldLayoutId id="2147483753" r:id="rId8"/>
    <p:sldLayoutId id="2147483754" r:id="rId9"/>
    <p:sldLayoutId id="2147483755" r:id="rId10"/>
    <p:sldLayoutId id="214748375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729A30-F429-4967-81E8-45F6757C8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9FC137C-7F97-41FA-86A1-2E01C3837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967903" cy="68579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9FBFB9D3-7D34-4948-B4D0-73E7B6E52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949" y="-54949"/>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p:cNvSpPr>
            <a:spLocks noGrp="1"/>
          </p:cNvSpPr>
          <p:nvPr>
            <p:ph type="ctrTitle"/>
          </p:nvPr>
        </p:nvSpPr>
        <p:spPr>
          <a:xfrm>
            <a:off x="1084728" y="2754999"/>
            <a:ext cx="4348578" cy="2005262"/>
          </a:xfrm>
        </p:spPr>
        <p:txBody>
          <a:bodyPr>
            <a:normAutofit/>
          </a:bodyPr>
          <a:lstStyle/>
          <a:p>
            <a:r>
              <a:rPr lang="en-US">
                <a:ea typeface="+mj-lt"/>
                <a:cs typeface="+mj-lt"/>
              </a:rPr>
              <a:t>Zoom Best Practices and Security</a:t>
            </a:r>
            <a:endParaRPr lang="en-US"/>
          </a:p>
        </p:txBody>
      </p:sp>
      <p:sp>
        <p:nvSpPr>
          <p:cNvPr id="3" name="Subtitle 2"/>
          <p:cNvSpPr>
            <a:spLocks noGrp="1"/>
          </p:cNvSpPr>
          <p:nvPr>
            <p:ph type="subTitle" idx="1"/>
          </p:nvPr>
        </p:nvSpPr>
        <p:spPr>
          <a:xfrm>
            <a:off x="1084728" y="4902489"/>
            <a:ext cx="4348578" cy="985075"/>
          </a:xfrm>
        </p:spPr>
        <p:txBody>
          <a:bodyPr vert="horz" lIns="91440" tIns="45720" rIns="91440" bIns="45720" rtlCol="0" anchor="t">
            <a:normAutofit/>
          </a:bodyPr>
          <a:lstStyle/>
          <a:p>
            <a:r>
              <a:rPr lang="en-US" dirty="0"/>
              <a:t>Timothy Skidmore</a:t>
            </a:r>
          </a:p>
          <a:p>
            <a:r>
              <a:rPr lang="en-US" dirty="0"/>
              <a:t>Academic Technologist</a:t>
            </a:r>
          </a:p>
        </p:txBody>
      </p:sp>
      <p:pic>
        <p:nvPicPr>
          <p:cNvPr id="4" name="Picture 3" descr="An abstract genetic concept">
            <a:extLst>
              <a:ext uri="{FF2B5EF4-FFF2-40B4-BE49-F238E27FC236}">
                <a16:creationId xmlns:a16="http://schemas.microsoft.com/office/drawing/2014/main" id="{9A3AE13E-A982-B6A0-FE71-6724BDF6414D}"/>
              </a:ext>
            </a:extLst>
          </p:cNvPr>
          <p:cNvPicPr>
            <a:picLocks noChangeAspect="1"/>
          </p:cNvPicPr>
          <p:nvPr/>
        </p:nvPicPr>
        <p:blipFill rotWithShape="1">
          <a:blip r:embed="rId2"/>
          <a:srcRect l="13647" r="10002" b="11"/>
          <a:stretch/>
        </p:blipFill>
        <p:spPr>
          <a:xfrm>
            <a:off x="6967903" y="-14"/>
            <a:ext cx="5236733" cy="685800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5DC8A51-8D2F-4E91-93BF-1F6034CDF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801C0-FC88-6164-A788-DB57647764A2}"/>
              </a:ext>
            </a:extLst>
          </p:cNvPr>
          <p:cNvSpPr>
            <a:spLocks noGrp="1"/>
          </p:cNvSpPr>
          <p:nvPr>
            <p:ph type="title"/>
          </p:nvPr>
        </p:nvSpPr>
        <p:spPr>
          <a:xfrm>
            <a:off x="1077362" y="720435"/>
            <a:ext cx="6571840" cy="1507375"/>
          </a:xfrm>
        </p:spPr>
        <p:txBody>
          <a:bodyPr>
            <a:normAutofit/>
          </a:bodyPr>
          <a:lstStyle/>
          <a:p>
            <a:r>
              <a:rPr lang="en-US"/>
              <a:t>Security During Meeting</a:t>
            </a:r>
          </a:p>
        </p:txBody>
      </p:sp>
      <p:sp>
        <p:nvSpPr>
          <p:cNvPr id="3" name="Content Placeholder 2">
            <a:extLst>
              <a:ext uri="{FF2B5EF4-FFF2-40B4-BE49-F238E27FC236}">
                <a16:creationId xmlns:a16="http://schemas.microsoft.com/office/drawing/2014/main" id="{D6B06E9B-3B9E-F5B1-8481-AFC22CE488CB}"/>
              </a:ext>
            </a:extLst>
          </p:cNvPr>
          <p:cNvSpPr>
            <a:spLocks noGrp="1"/>
          </p:cNvSpPr>
          <p:nvPr>
            <p:ph idx="1"/>
          </p:nvPr>
        </p:nvSpPr>
        <p:spPr>
          <a:xfrm>
            <a:off x="1077362" y="2434974"/>
            <a:ext cx="6571840" cy="3505855"/>
          </a:xfrm>
        </p:spPr>
        <p:txBody>
          <a:bodyPr vert="horz" lIns="91440" tIns="45720" rIns="91440" bIns="45720" rtlCol="0" anchor="t">
            <a:normAutofit/>
          </a:bodyPr>
          <a:lstStyle/>
          <a:p>
            <a:r>
              <a:rPr lang="en-US"/>
              <a:t>If a participant is being disruptive during the meeting first suspend all participant activities, then select the participant icon. Once the participant menu opens select the name and move your cursor to the end and click on the three dots. Here you can remove or mute the individuals.</a:t>
            </a:r>
          </a:p>
          <a:p>
            <a:r>
              <a:rPr lang="en-US"/>
              <a:t>Note in your settings individuals removed can either be allowed back or not. If allowed back, make sure waiting room is enabled and chat with the person.</a:t>
            </a:r>
          </a:p>
        </p:txBody>
      </p:sp>
      <p:sp>
        <p:nvSpPr>
          <p:cNvPr id="12" name="Rectangle 11">
            <a:extLst>
              <a:ext uri="{FF2B5EF4-FFF2-40B4-BE49-F238E27FC236}">
                <a16:creationId xmlns:a16="http://schemas.microsoft.com/office/drawing/2014/main" id="{F73E8968-6159-4E94-A13D-224801164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709381" y="-9588"/>
            <a:ext cx="3482619" cy="34385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88BD5C6-0044-48BA-9B98-DCFED9A56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29179" y="174479"/>
            <a:ext cx="3070455" cy="3070455"/>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Graphical user interface, application&#10;&#10;Description automatically generated">
            <a:extLst>
              <a:ext uri="{FF2B5EF4-FFF2-40B4-BE49-F238E27FC236}">
                <a16:creationId xmlns:a16="http://schemas.microsoft.com/office/drawing/2014/main" id="{E3D85C72-061E-E666-1ACE-CF4E1837F528}"/>
              </a:ext>
            </a:extLst>
          </p:cNvPr>
          <p:cNvPicPr>
            <a:picLocks noChangeAspect="1"/>
          </p:cNvPicPr>
          <p:nvPr/>
        </p:nvPicPr>
        <p:blipFill>
          <a:blip r:embed="rId2"/>
          <a:stretch>
            <a:fillRect/>
          </a:stretch>
        </p:blipFill>
        <p:spPr>
          <a:xfrm>
            <a:off x="9539449" y="720021"/>
            <a:ext cx="1859395" cy="1983355"/>
          </a:xfrm>
          <a:prstGeom prst="rect">
            <a:avLst/>
          </a:prstGeom>
        </p:spPr>
      </p:pic>
      <p:sp>
        <p:nvSpPr>
          <p:cNvPr id="16" name="Rectangle 15">
            <a:extLst>
              <a:ext uri="{FF2B5EF4-FFF2-40B4-BE49-F238E27FC236}">
                <a16:creationId xmlns:a16="http://schemas.microsoft.com/office/drawing/2014/main" id="{2335EE8A-A6AE-4EB3-A818-D6FBBEC2D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709381" y="3429000"/>
            <a:ext cx="3482619" cy="343858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icture containing graphical user interface&#10;&#10;Description automatically generated">
            <a:extLst>
              <a:ext uri="{FF2B5EF4-FFF2-40B4-BE49-F238E27FC236}">
                <a16:creationId xmlns:a16="http://schemas.microsoft.com/office/drawing/2014/main" id="{B8420D11-CA16-CCB0-5259-692971489805}"/>
              </a:ext>
            </a:extLst>
          </p:cNvPr>
          <p:cNvPicPr>
            <a:picLocks noChangeAspect="1"/>
          </p:cNvPicPr>
          <p:nvPr/>
        </p:nvPicPr>
        <p:blipFill>
          <a:blip r:embed="rId3"/>
          <a:stretch>
            <a:fillRect/>
          </a:stretch>
        </p:blipFill>
        <p:spPr>
          <a:xfrm>
            <a:off x="9477469" y="4901732"/>
            <a:ext cx="1983355" cy="489138"/>
          </a:xfrm>
          <a:prstGeom prst="rect">
            <a:avLst/>
          </a:prstGeom>
        </p:spPr>
      </p:pic>
      <p:sp>
        <p:nvSpPr>
          <p:cNvPr id="6" name="Arrow: Down 5">
            <a:extLst>
              <a:ext uri="{FF2B5EF4-FFF2-40B4-BE49-F238E27FC236}">
                <a16:creationId xmlns:a16="http://schemas.microsoft.com/office/drawing/2014/main" id="{37FFFF85-FD22-FCA2-273F-9162F6AFE698}"/>
              </a:ext>
            </a:extLst>
          </p:cNvPr>
          <p:cNvSpPr/>
          <p:nvPr/>
        </p:nvSpPr>
        <p:spPr>
          <a:xfrm>
            <a:off x="11213629" y="4412073"/>
            <a:ext cx="188148" cy="4891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graphical user interface&#10;&#10;Description automatically generated">
            <a:extLst>
              <a:ext uri="{FF2B5EF4-FFF2-40B4-BE49-F238E27FC236}">
                <a16:creationId xmlns:a16="http://schemas.microsoft.com/office/drawing/2014/main" id="{754ECFAD-6058-E476-69F6-97EDB7C9C028}"/>
              </a:ext>
            </a:extLst>
          </p:cNvPr>
          <p:cNvPicPr>
            <a:picLocks noChangeAspect="1"/>
          </p:cNvPicPr>
          <p:nvPr/>
        </p:nvPicPr>
        <p:blipFill>
          <a:blip r:embed="rId4"/>
          <a:stretch>
            <a:fillRect/>
          </a:stretch>
        </p:blipFill>
        <p:spPr>
          <a:xfrm>
            <a:off x="1130770" y="5443833"/>
            <a:ext cx="6882458" cy="730482"/>
          </a:xfrm>
          <a:prstGeom prst="rect">
            <a:avLst/>
          </a:prstGeom>
        </p:spPr>
      </p:pic>
    </p:spTree>
    <p:extLst>
      <p:ext uri="{BB962C8B-B14F-4D97-AF65-F5344CB8AC3E}">
        <p14:creationId xmlns:p14="http://schemas.microsoft.com/office/powerpoint/2010/main" val="109648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91667-E91D-38E9-75E9-0EFD64562F62}"/>
              </a:ext>
            </a:extLst>
          </p:cNvPr>
          <p:cNvSpPr>
            <a:spLocks noGrp="1"/>
          </p:cNvSpPr>
          <p:nvPr>
            <p:ph type="title"/>
          </p:nvPr>
        </p:nvSpPr>
        <p:spPr/>
        <p:txBody>
          <a:bodyPr/>
          <a:lstStyle/>
          <a:p>
            <a:r>
              <a:rPr lang="en-US"/>
              <a:t>Enable Security Settings</a:t>
            </a:r>
          </a:p>
        </p:txBody>
      </p:sp>
      <p:sp>
        <p:nvSpPr>
          <p:cNvPr id="3" name="Content Placeholder 2">
            <a:extLst>
              <a:ext uri="{FF2B5EF4-FFF2-40B4-BE49-F238E27FC236}">
                <a16:creationId xmlns:a16="http://schemas.microsoft.com/office/drawing/2014/main" id="{90256288-B532-8BB0-928D-433950A59C3A}"/>
              </a:ext>
            </a:extLst>
          </p:cNvPr>
          <p:cNvSpPr>
            <a:spLocks noGrp="1"/>
          </p:cNvSpPr>
          <p:nvPr>
            <p:ph idx="1"/>
          </p:nvPr>
        </p:nvSpPr>
        <p:spPr/>
        <p:txBody>
          <a:bodyPr vert="horz" lIns="91440" tIns="45720" rIns="91440" bIns="45720" rtlCol="0" anchor="t">
            <a:normAutofit/>
          </a:bodyPr>
          <a:lstStyle/>
          <a:p>
            <a:r>
              <a:rPr lang="en-US"/>
              <a:t>When scheduling your Zoom meetings to keep unwanted attendees out ensure you set your security settings.</a:t>
            </a:r>
          </a:p>
          <a:p>
            <a:pPr marL="342900" indent="-342900">
              <a:buAutoNum type="arabicPeriod"/>
            </a:pPr>
            <a:r>
              <a:rPr lang="en-US"/>
              <a:t>Make sure your set a password or code for your meeting. This can be an automatically generated password or one you choose.</a:t>
            </a:r>
          </a:p>
          <a:p>
            <a:pPr marL="342900" indent="-342900">
              <a:buAutoNum type="arabicPeriod"/>
            </a:pPr>
            <a:r>
              <a:rPr lang="en-US"/>
              <a:t>You also have several security option available on zoom.us. Once you login on the left-hand menu select settings.</a:t>
            </a:r>
          </a:p>
        </p:txBody>
      </p:sp>
      <p:pic>
        <p:nvPicPr>
          <p:cNvPr id="4" name="Picture 4">
            <a:extLst>
              <a:ext uri="{FF2B5EF4-FFF2-40B4-BE49-F238E27FC236}">
                <a16:creationId xmlns:a16="http://schemas.microsoft.com/office/drawing/2014/main" id="{168D27DD-88FB-24E5-D7CD-9A8679F19481}"/>
              </a:ext>
            </a:extLst>
          </p:cNvPr>
          <p:cNvPicPr>
            <a:picLocks noChangeAspect="1"/>
          </p:cNvPicPr>
          <p:nvPr/>
        </p:nvPicPr>
        <p:blipFill>
          <a:blip r:embed="rId2"/>
          <a:stretch>
            <a:fillRect/>
          </a:stretch>
        </p:blipFill>
        <p:spPr>
          <a:xfrm>
            <a:off x="5815659" y="3604655"/>
            <a:ext cx="5292608" cy="429503"/>
          </a:xfrm>
          <a:prstGeom prst="rect">
            <a:avLst/>
          </a:prstGeom>
        </p:spPr>
      </p:pic>
      <p:pic>
        <p:nvPicPr>
          <p:cNvPr id="5" name="Picture 5" descr="Graphical user interface, application&#10;&#10;Description automatically generated">
            <a:extLst>
              <a:ext uri="{FF2B5EF4-FFF2-40B4-BE49-F238E27FC236}">
                <a16:creationId xmlns:a16="http://schemas.microsoft.com/office/drawing/2014/main" id="{EAA118C7-B844-75FA-9853-3EE1EB3A32A6}"/>
              </a:ext>
            </a:extLst>
          </p:cNvPr>
          <p:cNvPicPr>
            <a:picLocks noChangeAspect="1"/>
          </p:cNvPicPr>
          <p:nvPr/>
        </p:nvPicPr>
        <p:blipFill>
          <a:blip r:embed="rId3"/>
          <a:stretch>
            <a:fillRect/>
          </a:stretch>
        </p:blipFill>
        <p:spPr>
          <a:xfrm>
            <a:off x="3930708" y="4445999"/>
            <a:ext cx="1771768" cy="1898298"/>
          </a:xfrm>
          <a:prstGeom prst="rect">
            <a:avLst/>
          </a:prstGeom>
        </p:spPr>
      </p:pic>
    </p:spTree>
    <p:extLst>
      <p:ext uri="{BB962C8B-B14F-4D97-AF65-F5344CB8AC3E}">
        <p14:creationId xmlns:p14="http://schemas.microsoft.com/office/powerpoint/2010/main" val="429032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1766D0-745A-4921-A68E-56642A650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BFA43C-6763-8407-1041-887CFCBDE346}"/>
              </a:ext>
            </a:extLst>
          </p:cNvPr>
          <p:cNvSpPr>
            <a:spLocks noGrp="1"/>
          </p:cNvSpPr>
          <p:nvPr>
            <p:ph type="title"/>
          </p:nvPr>
        </p:nvSpPr>
        <p:spPr>
          <a:xfrm>
            <a:off x="1077364" y="720435"/>
            <a:ext cx="4140096" cy="1507375"/>
          </a:xfrm>
        </p:spPr>
        <p:txBody>
          <a:bodyPr>
            <a:normAutofit/>
          </a:bodyPr>
          <a:lstStyle/>
          <a:p>
            <a:r>
              <a:rPr lang="en-US"/>
              <a:t>Security Settings</a:t>
            </a:r>
          </a:p>
        </p:txBody>
      </p:sp>
      <p:sp>
        <p:nvSpPr>
          <p:cNvPr id="3" name="Content Placeholder 2">
            <a:extLst>
              <a:ext uri="{FF2B5EF4-FFF2-40B4-BE49-F238E27FC236}">
                <a16:creationId xmlns:a16="http://schemas.microsoft.com/office/drawing/2014/main" id="{B0D2B30C-83D6-92C6-D24E-884DC2F011CA}"/>
              </a:ext>
            </a:extLst>
          </p:cNvPr>
          <p:cNvSpPr>
            <a:spLocks noGrp="1"/>
          </p:cNvSpPr>
          <p:nvPr>
            <p:ph idx="1"/>
          </p:nvPr>
        </p:nvSpPr>
        <p:spPr>
          <a:xfrm>
            <a:off x="1077364" y="2427316"/>
            <a:ext cx="4140096" cy="3513514"/>
          </a:xfrm>
        </p:spPr>
        <p:txBody>
          <a:bodyPr vert="horz" lIns="91440" tIns="45720" rIns="91440" bIns="45720" rtlCol="0" anchor="t">
            <a:normAutofit/>
          </a:bodyPr>
          <a:lstStyle/>
          <a:p>
            <a:r>
              <a:rPr lang="en-US"/>
              <a:t>Waiting rooms are the first options in your settings. If you choose to have a waiting room, you may turn on the toggle switches you would like.</a:t>
            </a:r>
          </a:p>
          <a:p>
            <a:r>
              <a:rPr lang="en-US"/>
              <a:t>Note if you do not turn on you can enable this during a meeting by selecting the security icon on the menu bar.</a:t>
            </a:r>
          </a:p>
        </p:txBody>
      </p:sp>
      <p:sp>
        <p:nvSpPr>
          <p:cNvPr id="12" name="Freeform: Shape 11">
            <a:extLst>
              <a:ext uri="{FF2B5EF4-FFF2-40B4-BE49-F238E27FC236}">
                <a16:creationId xmlns:a16="http://schemas.microsoft.com/office/drawing/2014/main" id="{583F1E3F-D7BF-4DB5-8016-70B9E385E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D0D3E7A-8DF6-4A78-A03C-86AD69746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7088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6" descr="Graphical user interface, text, application, email&#10;&#10;Description automatically generated">
            <a:extLst>
              <a:ext uri="{FF2B5EF4-FFF2-40B4-BE49-F238E27FC236}">
                <a16:creationId xmlns:a16="http://schemas.microsoft.com/office/drawing/2014/main" id="{095EC3C0-65D2-B7C4-6E3E-9548BF1F3E43}"/>
              </a:ext>
            </a:extLst>
          </p:cNvPr>
          <p:cNvPicPr>
            <a:picLocks noChangeAspect="1"/>
          </p:cNvPicPr>
          <p:nvPr/>
        </p:nvPicPr>
        <p:blipFill>
          <a:blip r:embed="rId2"/>
          <a:stretch>
            <a:fillRect/>
          </a:stretch>
        </p:blipFill>
        <p:spPr>
          <a:xfrm>
            <a:off x="5411141" y="1300189"/>
            <a:ext cx="6252163" cy="4172954"/>
          </a:xfrm>
          <a:prstGeom prst="rect">
            <a:avLst/>
          </a:prstGeom>
        </p:spPr>
      </p:pic>
      <p:pic>
        <p:nvPicPr>
          <p:cNvPr id="7" name="Picture 7">
            <a:extLst>
              <a:ext uri="{FF2B5EF4-FFF2-40B4-BE49-F238E27FC236}">
                <a16:creationId xmlns:a16="http://schemas.microsoft.com/office/drawing/2014/main" id="{24A33741-48B9-3039-CFD7-2745D055E0B1}"/>
              </a:ext>
            </a:extLst>
          </p:cNvPr>
          <p:cNvPicPr>
            <a:picLocks noChangeAspect="1"/>
          </p:cNvPicPr>
          <p:nvPr/>
        </p:nvPicPr>
        <p:blipFill>
          <a:blip r:embed="rId3"/>
          <a:stretch>
            <a:fillRect/>
          </a:stretch>
        </p:blipFill>
        <p:spPr>
          <a:xfrm>
            <a:off x="2560696" y="5327530"/>
            <a:ext cx="2743200" cy="1019532"/>
          </a:xfrm>
          <a:prstGeom prst="rect">
            <a:avLst/>
          </a:prstGeom>
        </p:spPr>
      </p:pic>
      <p:sp>
        <p:nvSpPr>
          <p:cNvPr id="9" name="Arrow: Left 8">
            <a:extLst>
              <a:ext uri="{FF2B5EF4-FFF2-40B4-BE49-F238E27FC236}">
                <a16:creationId xmlns:a16="http://schemas.microsoft.com/office/drawing/2014/main" id="{0C3B9A78-7C16-31AE-70A7-10BACF749FD3}"/>
              </a:ext>
            </a:extLst>
          </p:cNvPr>
          <p:cNvSpPr/>
          <p:nvPr/>
        </p:nvSpPr>
        <p:spPr>
          <a:xfrm>
            <a:off x="11260667" y="1693333"/>
            <a:ext cx="667925" cy="25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Left 14">
            <a:extLst>
              <a:ext uri="{FF2B5EF4-FFF2-40B4-BE49-F238E27FC236}">
                <a16:creationId xmlns:a16="http://schemas.microsoft.com/office/drawing/2014/main" id="{7EF3F347-5AB3-2554-2D3E-81A8B4FA00BB}"/>
              </a:ext>
            </a:extLst>
          </p:cNvPr>
          <p:cNvSpPr/>
          <p:nvPr/>
        </p:nvSpPr>
        <p:spPr>
          <a:xfrm>
            <a:off x="11260667" y="2652888"/>
            <a:ext cx="667925" cy="25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Left 15">
            <a:extLst>
              <a:ext uri="{FF2B5EF4-FFF2-40B4-BE49-F238E27FC236}">
                <a16:creationId xmlns:a16="http://schemas.microsoft.com/office/drawing/2014/main" id="{55A1B482-1776-562F-4304-4478B52859EB}"/>
              </a:ext>
            </a:extLst>
          </p:cNvPr>
          <p:cNvSpPr/>
          <p:nvPr/>
        </p:nvSpPr>
        <p:spPr>
          <a:xfrm>
            <a:off x="11260667" y="4797777"/>
            <a:ext cx="667925" cy="25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03001DB3-119B-A554-CCE4-1B6C0DA68E7E}"/>
              </a:ext>
            </a:extLst>
          </p:cNvPr>
          <p:cNvSpPr/>
          <p:nvPr/>
        </p:nvSpPr>
        <p:spPr>
          <a:xfrm>
            <a:off x="3932296" y="6302963"/>
            <a:ext cx="413925" cy="3480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681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1766D0-745A-4921-A68E-56642A650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711B50-F8C2-8B11-C641-E53E34073911}"/>
              </a:ext>
            </a:extLst>
          </p:cNvPr>
          <p:cNvSpPr>
            <a:spLocks noGrp="1"/>
          </p:cNvSpPr>
          <p:nvPr>
            <p:ph type="title"/>
          </p:nvPr>
        </p:nvSpPr>
        <p:spPr>
          <a:xfrm>
            <a:off x="1077364" y="720435"/>
            <a:ext cx="4140096" cy="1507375"/>
          </a:xfrm>
        </p:spPr>
        <p:txBody>
          <a:bodyPr>
            <a:normAutofit/>
          </a:bodyPr>
          <a:lstStyle/>
          <a:p>
            <a:r>
              <a:rPr lang="en-US"/>
              <a:t>Security Settings</a:t>
            </a:r>
          </a:p>
        </p:txBody>
      </p:sp>
      <p:sp>
        <p:nvSpPr>
          <p:cNvPr id="3" name="Content Placeholder 2">
            <a:extLst>
              <a:ext uri="{FF2B5EF4-FFF2-40B4-BE49-F238E27FC236}">
                <a16:creationId xmlns:a16="http://schemas.microsoft.com/office/drawing/2014/main" id="{924028B8-4ACC-E3DA-FC7A-9645712DF5D9}"/>
              </a:ext>
            </a:extLst>
          </p:cNvPr>
          <p:cNvSpPr>
            <a:spLocks noGrp="1"/>
          </p:cNvSpPr>
          <p:nvPr>
            <p:ph idx="1"/>
          </p:nvPr>
        </p:nvSpPr>
        <p:spPr>
          <a:xfrm>
            <a:off x="1077364" y="2427316"/>
            <a:ext cx="4140096" cy="3513514"/>
          </a:xfrm>
        </p:spPr>
        <p:txBody>
          <a:bodyPr vert="horz" lIns="91440" tIns="45720" rIns="91440" bIns="45720" rtlCol="0" anchor="t">
            <a:normAutofit/>
          </a:bodyPr>
          <a:lstStyle/>
          <a:p>
            <a:r>
              <a:rPr lang="en-US"/>
              <a:t>Your next area deals with password settings. Here you can change the password settings for your meetings. </a:t>
            </a:r>
          </a:p>
          <a:p>
            <a:r>
              <a:rPr lang="en-US"/>
              <a:t>Note if you turn off the embed passcode attendees will have to enter the passcode manually before joining the meeting.</a:t>
            </a:r>
          </a:p>
        </p:txBody>
      </p:sp>
      <p:sp>
        <p:nvSpPr>
          <p:cNvPr id="11" name="Freeform: Shape 10">
            <a:extLst>
              <a:ext uri="{FF2B5EF4-FFF2-40B4-BE49-F238E27FC236}">
                <a16:creationId xmlns:a16="http://schemas.microsoft.com/office/drawing/2014/main" id="{583F1E3F-D7BF-4DB5-8016-70B9E385E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D0D3E7A-8DF6-4A78-A03C-86AD69746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7088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Graphical user interface, text, application&#10;&#10;Description automatically generated">
            <a:extLst>
              <a:ext uri="{FF2B5EF4-FFF2-40B4-BE49-F238E27FC236}">
                <a16:creationId xmlns:a16="http://schemas.microsoft.com/office/drawing/2014/main" id="{505CF75B-AB50-B103-4D10-707A35A0F6A5}"/>
              </a:ext>
            </a:extLst>
          </p:cNvPr>
          <p:cNvPicPr>
            <a:picLocks noChangeAspect="1"/>
          </p:cNvPicPr>
          <p:nvPr/>
        </p:nvPicPr>
        <p:blipFill>
          <a:blip r:embed="rId2"/>
          <a:stretch>
            <a:fillRect/>
          </a:stretch>
        </p:blipFill>
        <p:spPr>
          <a:xfrm>
            <a:off x="5864243" y="717277"/>
            <a:ext cx="5419156" cy="5461073"/>
          </a:xfrm>
          <a:prstGeom prst="rect">
            <a:avLst/>
          </a:prstGeom>
        </p:spPr>
      </p:pic>
      <p:sp>
        <p:nvSpPr>
          <p:cNvPr id="5" name="Arrow: Right 4">
            <a:extLst>
              <a:ext uri="{FF2B5EF4-FFF2-40B4-BE49-F238E27FC236}">
                <a16:creationId xmlns:a16="http://schemas.microsoft.com/office/drawing/2014/main" id="{214EECD7-B762-B3AF-EFE3-F2C24519C4E4}"/>
              </a:ext>
            </a:extLst>
          </p:cNvPr>
          <p:cNvSpPr/>
          <p:nvPr/>
        </p:nvSpPr>
        <p:spPr>
          <a:xfrm>
            <a:off x="5098815" y="5540962"/>
            <a:ext cx="705554" cy="310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76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DA1766D0-745A-4921-A68E-56642A650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42C0E2-F7AE-830E-86C9-A50416CEB07D}"/>
              </a:ext>
            </a:extLst>
          </p:cNvPr>
          <p:cNvSpPr>
            <a:spLocks noGrp="1"/>
          </p:cNvSpPr>
          <p:nvPr>
            <p:ph type="title"/>
          </p:nvPr>
        </p:nvSpPr>
        <p:spPr>
          <a:xfrm>
            <a:off x="1077364" y="720435"/>
            <a:ext cx="4140096" cy="1507375"/>
          </a:xfrm>
        </p:spPr>
        <p:txBody>
          <a:bodyPr>
            <a:normAutofit/>
          </a:bodyPr>
          <a:lstStyle/>
          <a:p>
            <a:r>
              <a:rPr lang="en-US"/>
              <a:t>Authenticated User Settings</a:t>
            </a:r>
          </a:p>
        </p:txBody>
      </p:sp>
      <p:sp>
        <p:nvSpPr>
          <p:cNvPr id="3" name="Content Placeholder 2">
            <a:extLst>
              <a:ext uri="{FF2B5EF4-FFF2-40B4-BE49-F238E27FC236}">
                <a16:creationId xmlns:a16="http://schemas.microsoft.com/office/drawing/2014/main" id="{6765C2EF-4E84-068A-0A43-5414A2FEAC83}"/>
              </a:ext>
            </a:extLst>
          </p:cNvPr>
          <p:cNvSpPr>
            <a:spLocks noGrp="1"/>
          </p:cNvSpPr>
          <p:nvPr>
            <p:ph idx="1"/>
          </p:nvPr>
        </p:nvSpPr>
        <p:spPr>
          <a:xfrm>
            <a:off x="1077364" y="2427316"/>
            <a:ext cx="4140096" cy="3513514"/>
          </a:xfrm>
        </p:spPr>
        <p:txBody>
          <a:bodyPr vert="horz" lIns="91440" tIns="45720" rIns="91440" bIns="45720" rtlCol="0" anchor="t">
            <a:normAutofit/>
          </a:bodyPr>
          <a:lstStyle/>
          <a:p>
            <a:r>
              <a:rPr lang="en-US"/>
              <a:t>If you choose authenticated users, you have several options</a:t>
            </a:r>
          </a:p>
          <a:p>
            <a:r>
              <a:rPr lang="en-US"/>
              <a:t>You can choose to have only individuals with a Dine College email that is associated with their zoom account</a:t>
            </a:r>
          </a:p>
          <a:p>
            <a:r>
              <a:rPr lang="en-US"/>
              <a:t>Note students or staff will have to sign up for zoom with their college email to be able to join.</a:t>
            </a:r>
          </a:p>
        </p:txBody>
      </p:sp>
      <p:sp>
        <p:nvSpPr>
          <p:cNvPr id="16" name="Freeform: Shape 10">
            <a:extLst>
              <a:ext uri="{FF2B5EF4-FFF2-40B4-BE49-F238E27FC236}">
                <a16:creationId xmlns:a16="http://schemas.microsoft.com/office/drawing/2014/main" id="{583F1E3F-D7BF-4DB5-8016-70B9E385E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2">
            <a:extLst>
              <a:ext uri="{FF2B5EF4-FFF2-40B4-BE49-F238E27FC236}">
                <a16:creationId xmlns:a16="http://schemas.microsoft.com/office/drawing/2014/main" id="{DD0D3E7A-8DF6-4A78-A03C-86AD69746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7088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Table&#10;&#10;Description automatically generated">
            <a:extLst>
              <a:ext uri="{FF2B5EF4-FFF2-40B4-BE49-F238E27FC236}">
                <a16:creationId xmlns:a16="http://schemas.microsoft.com/office/drawing/2014/main" id="{A195AEAB-4A59-C8C0-290B-D58B9710F9FA}"/>
              </a:ext>
            </a:extLst>
          </p:cNvPr>
          <p:cNvPicPr>
            <a:picLocks noChangeAspect="1"/>
          </p:cNvPicPr>
          <p:nvPr/>
        </p:nvPicPr>
        <p:blipFill>
          <a:blip r:embed="rId2"/>
          <a:stretch>
            <a:fillRect/>
          </a:stretch>
        </p:blipFill>
        <p:spPr>
          <a:xfrm>
            <a:off x="5817205" y="527353"/>
            <a:ext cx="5306268" cy="5718624"/>
          </a:xfrm>
          <a:prstGeom prst="rect">
            <a:avLst/>
          </a:prstGeom>
        </p:spPr>
      </p:pic>
    </p:spTree>
    <p:extLst>
      <p:ext uri="{BB962C8B-B14F-4D97-AF65-F5344CB8AC3E}">
        <p14:creationId xmlns:p14="http://schemas.microsoft.com/office/powerpoint/2010/main" val="137703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1766D0-745A-4921-A68E-56642A650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DADAE0-4EAF-971F-EADE-8923825DFA01}"/>
              </a:ext>
            </a:extLst>
          </p:cNvPr>
          <p:cNvSpPr>
            <a:spLocks noGrp="1"/>
          </p:cNvSpPr>
          <p:nvPr>
            <p:ph type="title"/>
          </p:nvPr>
        </p:nvSpPr>
        <p:spPr>
          <a:xfrm>
            <a:off x="1077364" y="720435"/>
            <a:ext cx="4140096" cy="1507375"/>
          </a:xfrm>
        </p:spPr>
        <p:txBody>
          <a:bodyPr>
            <a:normAutofit/>
          </a:bodyPr>
          <a:lstStyle/>
          <a:p>
            <a:r>
              <a:rPr lang="en-US"/>
              <a:t>Chat settings</a:t>
            </a:r>
          </a:p>
        </p:txBody>
      </p:sp>
      <p:sp>
        <p:nvSpPr>
          <p:cNvPr id="3" name="Content Placeholder 2">
            <a:extLst>
              <a:ext uri="{FF2B5EF4-FFF2-40B4-BE49-F238E27FC236}">
                <a16:creationId xmlns:a16="http://schemas.microsoft.com/office/drawing/2014/main" id="{1FEC81BC-97A6-448F-4D89-0ACD8442FD70}"/>
              </a:ext>
            </a:extLst>
          </p:cNvPr>
          <p:cNvSpPr>
            <a:spLocks noGrp="1"/>
          </p:cNvSpPr>
          <p:nvPr>
            <p:ph idx="1"/>
          </p:nvPr>
        </p:nvSpPr>
        <p:spPr>
          <a:xfrm>
            <a:off x="1077364" y="2427316"/>
            <a:ext cx="4140096" cy="3513514"/>
          </a:xfrm>
        </p:spPr>
        <p:txBody>
          <a:bodyPr vert="horz" lIns="91440" tIns="45720" rIns="91440" bIns="45720" rtlCol="0" anchor="t">
            <a:normAutofit/>
          </a:bodyPr>
          <a:lstStyle/>
          <a:p>
            <a:r>
              <a:rPr lang="en-US"/>
              <a:t>In  your settings you can set up your chat options.</a:t>
            </a:r>
          </a:p>
          <a:p>
            <a:r>
              <a:rPr lang="en-US"/>
              <a:t>Here you have the option to change the default chat choices. You can set this to no one, host and co-host only, everyone, or everyone and anyone. You also have the option to allow saving the chat. </a:t>
            </a:r>
          </a:p>
        </p:txBody>
      </p:sp>
      <p:sp>
        <p:nvSpPr>
          <p:cNvPr id="11" name="Freeform: Shape 10">
            <a:extLst>
              <a:ext uri="{FF2B5EF4-FFF2-40B4-BE49-F238E27FC236}">
                <a16:creationId xmlns:a16="http://schemas.microsoft.com/office/drawing/2014/main" id="{583F1E3F-D7BF-4DB5-8016-70B9E385E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D0D3E7A-8DF6-4A78-A03C-86AD69746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7088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Graphical user interface, text, application&#10;&#10;Description automatically generated">
            <a:extLst>
              <a:ext uri="{FF2B5EF4-FFF2-40B4-BE49-F238E27FC236}">
                <a16:creationId xmlns:a16="http://schemas.microsoft.com/office/drawing/2014/main" id="{CDB945C6-E320-214F-BDB8-BACE58391692}"/>
              </a:ext>
            </a:extLst>
          </p:cNvPr>
          <p:cNvPicPr>
            <a:picLocks noChangeAspect="1"/>
          </p:cNvPicPr>
          <p:nvPr/>
        </p:nvPicPr>
        <p:blipFill>
          <a:blip r:embed="rId2"/>
          <a:stretch>
            <a:fillRect/>
          </a:stretch>
        </p:blipFill>
        <p:spPr>
          <a:xfrm>
            <a:off x="5760761" y="720694"/>
            <a:ext cx="5691971" cy="5426017"/>
          </a:xfrm>
          <a:prstGeom prst="rect">
            <a:avLst/>
          </a:prstGeom>
        </p:spPr>
      </p:pic>
    </p:spTree>
    <p:extLst>
      <p:ext uri="{BB962C8B-B14F-4D97-AF65-F5344CB8AC3E}">
        <p14:creationId xmlns:p14="http://schemas.microsoft.com/office/powerpoint/2010/main" val="301013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1766D0-745A-4921-A68E-56642A650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04AA91-852F-669D-3FC8-5CDB1B26FA1E}"/>
              </a:ext>
            </a:extLst>
          </p:cNvPr>
          <p:cNvSpPr>
            <a:spLocks noGrp="1"/>
          </p:cNvSpPr>
          <p:nvPr>
            <p:ph type="title"/>
          </p:nvPr>
        </p:nvSpPr>
        <p:spPr>
          <a:xfrm>
            <a:off x="1077364" y="720435"/>
            <a:ext cx="4140096" cy="1507375"/>
          </a:xfrm>
        </p:spPr>
        <p:txBody>
          <a:bodyPr>
            <a:normAutofit/>
          </a:bodyPr>
          <a:lstStyle/>
          <a:p>
            <a:r>
              <a:rPr lang="en-US"/>
              <a:t>Screen Sharing</a:t>
            </a:r>
          </a:p>
        </p:txBody>
      </p:sp>
      <p:sp>
        <p:nvSpPr>
          <p:cNvPr id="3" name="Content Placeholder 2">
            <a:extLst>
              <a:ext uri="{FF2B5EF4-FFF2-40B4-BE49-F238E27FC236}">
                <a16:creationId xmlns:a16="http://schemas.microsoft.com/office/drawing/2014/main" id="{26B0483B-2B29-A675-F79C-59372C7E202D}"/>
              </a:ext>
            </a:extLst>
          </p:cNvPr>
          <p:cNvSpPr>
            <a:spLocks noGrp="1"/>
          </p:cNvSpPr>
          <p:nvPr>
            <p:ph idx="1"/>
          </p:nvPr>
        </p:nvSpPr>
        <p:spPr>
          <a:xfrm>
            <a:off x="1077364" y="2427316"/>
            <a:ext cx="4140096" cy="3513514"/>
          </a:xfrm>
        </p:spPr>
        <p:txBody>
          <a:bodyPr vert="horz" lIns="91440" tIns="45720" rIns="91440" bIns="45720" rtlCol="0" anchor="t">
            <a:normAutofit fontScale="85000" lnSpcReduction="10000"/>
          </a:bodyPr>
          <a:lstStyle/>
          <a:p>
            <a:r>
              <a:rPr lang="en-US"/>
              <a:t>Setting your screen sharing options</a:t>
            </a:r>
          </a:p>
          <a:p>
            <a:r>
              <a:rPr lang="en-US"/>
              <a:t>By default, your screen sharing in on and only the host can share. This prevents any unwanted sharing from occurring during the meeting. You can change this during the meeting.</a:t>
            </a:r>
          </a:p>
          <a:p>
            <a:r>
              <a:rPr lang="en-US"/>
              <a:t>Annotation is a useful tool if working with individuals but can also be used as a disruptive tool. If you would like this to be enabled, you must monitor and if anything disruptive is done, stop share as quickly as possible.</a:t>
            </a:r>
          </a:p>
        </p:txBody>
      </p:sp>
      <p:sp>
        <p:nvSpPr>
          <p:cNvPr id="11" name="Freeform: Shape 10">
            <a:extLst>
              <a:ext uri="{FF2B5EF4-FFF2-40B4-BE49-F238E27FC236}">
                <a16:creationId xmlns:a16="http://schemas.microsoft.com/office/drawing/2014/main" id="{583F1E3F-D7BF-4DB5-8016-70B9E385E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D0D3E7A-8DF6-4A78-A03C-86AD69746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7088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Graphical user interface, application&#10;&#10;Description automatically generated">
            <a:extLst>
              <a:ext uri="{FF2B5EF4-FFF2-40B4-BE49-F238E27FC236}">
                <a16:creationId xmlns:a16="http://schemas.microsoft.com/office/drawing/2014/main" id="{A50B178E-8705-4718-31C9-9D20CDFC380D}"/>
              </a:ext>
            </a:extLst>
          </p:cNvPr>
          <p:cNvPicPr>
            <a:picLocks noChangeAspect="1"/>
          </p:cNvPicPr>
          <p:nvPr/>
        </p:nvPicPr>
        <p:blipFill>
          <a:blip r:embed="rId2"/>
          <a:stretch>
            <a:fillRect/>
          </a:stretch>
        </p:blipFill>
        <p:spPr>
          <a:xfrm>
            <a:off x="6099427" y="523771"/>
            <a:ext cx="5183972" cy="5744605"/>
          </a:xfrm>
          <a:prstGeom prst="rect">
            <a:avLst/>
          </a:prstGeom>
        </p:spPr>
      </p:pic>
    </p:spTree>
    <p:extLst>
      <p:ext uri="{BB962C8B-B14F-4D97-AF65-F5344CB8AC3E}">
        <p14:creationId xmlns:p14="http://schemas.microsoft.com/office/powerpoint/2010/main" val="424834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1766D0-745A-4921-A68E-56642A650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A80052-7AC1-21F2-1E9A-EE93D400BEB6}"/>
              </a:ext>
            </a:extLst>
          </p:cNvPr>
          <p:cNvSpPr>
            <a:spLocks noGrp="1"/>
          </p:cNvSpPr>
          <p:nvPr>
            <p:ph type="title"/>
          </p:nvPr>
        </p:nvSpPr>
        <p:spPr>
          <a:xfrm>
            <a:off x="1077364" y="720435"/>
            <a:ext cx="4140096" cy="1507375"/>
          </a:xfrm>
        </p:spPr>
        <p:txBody>
          <a:bodyPr>
            <a:normAutofit/>
          </a:bodyPr>
          <a:lstStyle/>
          <a:p>
            <a:r>
              <a:rPr lang="en-US"/>
              <a:t>Meeting Registration</a:t>
            </a:r>
          </a:p>
        </p:txBody>
      </p:sp>
      <p:sp>
        <p:nvSpPr>
          <p:cNvPr id="3" name="Content Placeholder 2">
            <a:extLst>
              <a:ext uri="{FF2B5EF4-FFF2-40B4-BE49-F238E27FC236}">
                <a16:creationId xmlns:a16="http://schemas.microsoft.com/office/drawing/2014/main" id="{678BD7C7-BDCF-26C8-4C78-B8D67B54A1FD}"/>
              </a:ext>
            </a:extLst>
          </p:cNvPr>
          <p:cNvSpPr>
            <a:spLocks noGrp="1"/>
          </p:cNvSpPr>
          <p:nvPr>
            <p:ph idx="1"/>
          </p:nvPr>
        </p:nvSpPr>
        <p:spPr>
          <a:xfrm>
            <a:off x="1077364" y="2427316"/>
            <a:ext cx="4140096" cy="3513514"/>
          </a:xfrm>
        </p:spPr>
        <p:txBody>
          <a:bodyPr vert="horz" lIns="91440" tIns="45720" rIns="91440" bIns="45720" rtlCol="0" anchor="t">
            <a:normAutofit/>
          </a:bodyPr>
          <a:lstStyle/>
          <a:p>
            <a:r>
              <a:rPr lang="en-US"/>
              <a:t>When scheduling you can require attendees to register for the meeting. This can ensure that only registered individuals will receive the link.</a:t>
            </a:r>
          </a:p>
        </p:txBody>
      </p:sp>
      <p:sp>
        <p:nvSpPr>
          <p:cNvPr id="11" name="Freeform: Shape 10">
            <a:extLst>
              <a:ext uri="{FF2B5EF4-FFF2-40B4-BE49-F238E27FC236}">
                <a16:creationId xmlns:a16="http://schemas.microsoft.com/office/drawing/2014/main" id="{583F1E3F-D7BF-4DB5-8016-70B9E385E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D0D3E7A-8DF6-4A78-A03C-86AD69746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7088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a:extLst>
              <a:ext uri="{FF2B5EF4-FFF2-40B4-BE49-F238E27FC236}">
                <a16:creationId xmlns:a16="http://schemas.microsoft.com/office/drawing/2014/main" id="{9A8DFCD6-319C-CBD2-5B0A-7D6BFA03FF12}"/>
              </a:ext>
            </a:extLst>
          </p:cNvPr>
          <p:cNvPicPr>
            <a:picLocks noChangeAspect="1"/>
          </p:cNvPicPr>
          <p:nvPr/>
        </p:nvPicPr>
        <p:blipFill>
          <a:blip r:embed="rId2"/>
          <a:stretch>
            <a:fillRect/>
          </a:stretch>
        </p:blipFill>
        <p:spPr>
          <a:xfrm>
            <a:off x="6146464" y="874599"/>
            <a:ext cx="5390935" cy="5099393"/>
          </a:xfrm>
          <a:prstGeom prst="rect">
            <a:avLst/>
          </a:prstGeom>
        </p:spPr>
      </p:pic>
      <p:sp>
        <p:nvSpPr>
          <p:cNvPr id="5" name="Arrow: Left 4">
            <a:extLst>
              <a:ext uri="{FF2B5EF4-FFF2-40B4-BE49-F238E27FC236}">
                <a16:creationId xmlns:a16="http://schemas.microsoft.com/office/drawing/2014/main" id="{56FE5208-7CD9-9167-B81B-784B620E35B8}"/>
              </a:ext>
            </a:extLst>
          </p:cNvPr>
          <p:cNvSpPr/>
          <p:nvPr/>
        </p:nvSpPr>
        <p:spPr>
          <a:xfrm>
            <a:off x="8109184" y="4571999"/>
            <a:ext cx="555037" cy="2351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2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09C681-8290-4C12-BFC0-F0B59D360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671D8A-F8F4-B2E0-229C-196E16F96D50}"/>
              </a:ext>
            </a:extLst>
          </p:cNvPr>
          <p:cNvSpPr>
            <a:spLocks noGrp="1"/>
          </p:cNvSpPr>
          <p:nvPr>
            <p:ph type="title"/>
          </p:nvPr>
        </p:nvSpPr>
        <p:spPr>
          <a:xfrm>
            <a:off x="1077362" y="720435"/>
            <a:ext cx="3260843" cy="1507375"/>
          </a:xfrm>
        </p:spPr>
        <p:txBody>
          <a:bodyPr>
            <a:normAutofit/>
          </a:bodyPr>
          <a:lstStyle/>
          <a:p>
            <a:pPr>
              <a:lnSpc>
                <a:spcPct val="100000"/>
              </a:lnSpc>
            </a:pPr>
            <a:r>
              <a:rPr lang="en-US" sz="3000"/>
              <a:t>Security Settings During Meeting</a:t>
            </a:r>
          </a:p>
        </p:txBody>
      </p:sp>
      <p:sp>
        <p:nvSpPr>
          <p:cNvPr id="3" name="Content Placeholder 2">
            <a:extLst>
              <a:ext uri="{FF2B5EF4-FFF2-40B4-BE49-F238E27FC236}">
                <a16:creationId xmlns:a16="http://schemas.microsoft.com/office/drawing/2014/main" id="{858B9C60-381C-E560-9099-DD2848F23D90}"/>
              </a:ext>
            </a:extLst>
          </p:cNvPr>
          <p:cNvSpPr>
            <a:spLocks noGrp="1"/>
          </p:cNvSpPr>
          <p:nvPr>
            <p:ph idx="1"/>
          </p:nvPr>
        </p:nvSpPr>
        <p:spPr>
          <a:xfrm>
            <a:off x="1077362" y="2434974"/>
            <a:ext cx="3260843" cy="3505855"/>
          </a:xfrm>
        </p:spPr>
        <p:txBody>
          <a:bodyPr vert="horz" lIns="91440" tIns="45720" rIns="91440" bIns="45720" rtlCol="0" anchor="t">
            <a:normAutofit fontScale="92500" lnSpcReduction="20000"/>
          </a:bodyPr>
          <a:lstStyle/>
          <a:p>
            <a:r>
              <a:rPr lang="en-US"/>
              <a:t>If you meeting is unsecured or not you have several options by clicking on the security icon on the menu bar. Here you can lock meeting, enable waiting room, hide profile pictures. Allow participants to share screen, chat, rename/unmute themselves start video or share whiteboards. You can also suspend participant activities.</a:t>
            </a:r>
          </a:p>
        </p:txBody>
      </p:sp>
      <p:sp>
        <p:nvSpPr>
          <p:cNvPr id="12" name="Freeform: Shape 11">
            <a:extLst>
              <a:ext uri="{FF2B5EF4-FFF2-40B4-BE49-F238E27FC236}">
                <a16:creationId xmlns:a16="http://schemas.microsoft.com/office/drawing/2014/main" id="{62DB152A-3012-4C06-84C6-9355BD03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223251" y="224"/>
            <a:ext cx="3482922" cy="3482474"/>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4" name="Rectangle 13">
            <a:extLst>
              <a:ext uri="{FF2B5EF4-FFF2-40B4-BE49-F238E27FC236}">
                <a16:creationId xmlns:a16="http://schemas.microsoft.com/office/drawing/2014/main" id="{5C542152-E969-4F41-AFD8-4B5354BE5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05548" y="-2580"/>
            <a:ext cx="3484819" cy="34880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34">
            <a:extLst>
              <a:ext uri="{FF2B5EF4-FFF2-40B4-BE49-F238E27FC236}">
                <a16:creationId xmlns:a16="http://schemas.microsoft.com/office/drawing/2014/main" id="{C2EDDE5C-FB26-46E8-9F4C-3548CC15C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3916" y="-1896"/>
            <a:ext cx="3475013" cy="3484818"/>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470A0CA-EE35-4C4E-91DA-C8DB95E27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20672" y="1686675"/>
            <a:ext cx="3374131" cy="696852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7" descr="Graphical user interface, application&#10;&#10;Description automatically generated">
            <a:extLst>
              <a:ext uri="{FF2B5EF4-FFF2-40B4-BE49-F238E27FC236}">
                <a16:creationId xmlns:a16="http://schemas.microsoft.com/office/drawing/2014/main" id="{573BB330-6972-396D-8175-5E2F3718730B}"/>
              </a:ext>
            </a:extLst>
          </p:cNvPr>
          <p:cNvPicPr>
            <a:picLocks noChangeAspect="1"/>
          </p:cNvPicPr>
          <p:nvPr/>
        </p:nvPicPr>
        <p:blipFill>
          <a:blip r:embed="rId2"/>
          <a:stretch>
            <a:fillRect/>
          </a:stretch>
        </p:blipFill>
        <p:spPr>
          <a:xfrm>
            <a:off x="6097290" y="4189419"/>
            <a:ext cx="5251319" cy="1951693"/>
          </a:xfrm>
          <a:prstGeom prst="rect">
            <a:avLst/>
          </a:prstGeom>
        </p:spPr>
      </p:pic>
    </p:spTree>
    <p:extLst>
      <p:ext uri="{BB962C8B-B14F-4D97-AF65-F5344CB8AC3E}">
        <p14:creationId xmlns:p14="http://schemas.microsoft.com/office/powerpoint/2010/main" val="1021463513"/>
      </p:ext>
    </p:extLst>
  </p:cSld>
  <p:clrMapOvr>
    <a:masterClrMapping/>
  </p:clrMapOvr>
</p:sld>
</file>

<file path=ppt/theme/theme1.xml><?xml version="1.0" encoding="utf-8"?>
<a:theme xmlns:a="http://schemas.openxmlformats.org/drawingml/2006/main" name="BlocksVTI">
  <a:themeElements>
    <a:clrScheme name="AnalogousFromLightSeedLeftStep">
      <a:dk1>
        <a:srgbClr val="000000"/>
      </a:dk1>
      <a:lt1>
        <a:srgbClr val="FFFFFF"/>
      </a:lt1>
      <a:dk2>
        <a:srgbClr val="24393F"/>
      </a:dk2>
      <a:lt2>
        <a:srgbClr val="E8E8E2"/>
      </a:lt2>
      <a:accent1>
        <a:srgbClr val="89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BlocksVTI</vt:lpstr>
      <vt:lpstr>Zoom Best Practices and Security</vt:lpstr>
      <vt:lpstr>Enable Security Settings</vt:lpstr>
      <vt:lpstr>Security Settings</vt:lpstr>
      <vt:lpstr>Security Settings</vt:lpstr>
      <vt:lpstr>Authenticated User Settings</vt:lpstr>
      <vt:lpstr>Chat settings</vt:lpstr>
      <vt:lpstr>Screen Sharing</vt:lpstr>
      <vt:lpstr>Meeting Registration</vt:lpstr>
      <vt:lpstr>Security Settings During Meeting</vt:lpstr>
      <vt:lpstr>Security During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cp:revision>
  <dcterms:created xsi:type="dcterms:W3CDTF">2023-01-26T20:16:09Z</dcterms:created>
  <dcterms:modified xsi:type="dcterms:W3CDTF">2023-01-31T16:46:40Z</dcterms:modified>
</cp:coreProperties>
</file>