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65" r:id="rId6"/>
    <p:sldId id="266" r:id="rId7"/>
    <p:sldId id="257" r:id="rId8"/>
    <p:sldId id="258" r:id="rId9"/>
    <p:sldId id="259" r:id="rId10"/>
    <p:sldId id="260" r:id="rId11"/>
    <p:sldId id="261" r:id="rId12"/>
    <p:sldId id="262" r:id="rId13"/>
    <p:sldId id="263" r:id="rId14"/>
    <p:sldId id="264" r:id="rId15"/>
  </p:sldIdLst>
  <p:sldSz cx="9753600" cy="7315200"/>
  <p:notesSz cx="6858000" cy="9144000"/>
  <p:embeddedFontLst>
    <p:embeddedFont>
      <p:font typeface="Archivo Black" panose="020B0604020202020204" charset="0"/>
      <p:regular r:id="rId16"/>
    </p:embeddedFont>
    <p:embeddedFont>
      <p:font typeface="Calibri" panose="020F0502020204030204" pitchFamily="34" charset="0"/>
      <p:regular r:id="rId17"/>
      <p:bold r:id="rId18"/>
      <p:italic r:id="rId19"/>
      <p:boldItalic r:id="rId20"/>
    </p:embeddedFont>
    <p:embeddedFont>
      <p:font typeface="Canva Sans Bold" panose="020B0604020202020204" charset="0"/>
      <p:regular r:id="rId21"/>
    </p:embeddedFont>
    <p:embeddedFont>
      <p:font typeface="Canva Sans Bold Italics" panose="020B0604020202020204" charset="0"/>
      <p:regular r:id="rId22"/>
    </p:embeddedFont>
    <p:embeddedFont>
      <p:font typeface="Montserrat" panose="020B0604020202020204" charset="0"/>
      <p:regular r:id="rId23"/>
    </p:embeddedFont>
    <p:embeddedFont>
      <p:font typeface="Montserrat Bold" panose="020B0604020202020204" charset="0"/>
      <p:regular r:id="rId24"/>
    </p:embeddedFont>
    <p:embeddedFont>
      <p:font typeface="Poppins Semi-Bold"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99" d="100"/>
          <a:sy n="99" d="100"/>
        </p:scale>
        <p:origin x="122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ayla Largo" userId="62118188-45f1-4472-8d8d-8915970e1f47" providerId="ADAL" clId="{DDBB5190-90F4-4CCF-8027-C948BD9BB91A}"/>
    <pc:docChg chg="addSld modSld">
      <pc:chgData name="Mikayla Largo" userId="62118188-45f1-4472-8d8d-8915970e1f47" providerId="ADAL" clId="{DDBB5190-90F4-4CCF-8027-C948BD9BB91A}" dt="2025-09-05T14:57:31.857" v="1"/>
      <pc:docMkLst>
        <pc:docMk/>
      </pc:docMkLst>
      <pc:sldChg chg="add">
        <pc:chgData name="Mikayla Largo" userId="62118188-45f1-4472-8d8d-8915970e1f47" providerId="ADAL" clId="{DDBB5190-90F4-4CCF-8027-C948BD9BB91A}" dt="2025-09-05T14:57:15.407" v="0"/>
        <pc:sldMkLst>
          <pc:docMk/>
          <pc:sldMk cId="0" sldId="265"/>
        </pc:sldMkLst>
      </pc:sldChg>
      <pc:sldChg chg="add">
        <pc:chgData name="Mikayla Largo" userId="62118188-45f1-4472-8d8d-8915970e1f47" providerId="ADAL" clId="{DDBB5190-90F4-4CCF-8027-C948BD9BB91A}" dt="2025-09-05T14:57:31.857" v="1"/>
        <pc:sldMkLst>
          <pc:docMk/>
          <pc:sldMk cId="0" sldId="26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022080" y="2669615"/>
            <a:ext cx="1975970" cy="1975970"/>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4CC0"/>
            </a:solidFill>
          </p:spPr>
        </p:sp>
        <p:sp>
          <p:nvSpPr>
            <p:cNvPr id="4" name="TextBox 4"/>
            <p:cNvSpPr txBox="1"/>
            <p:nvPr/>
          </p:nvSpPr>
          <p:spPr>
            <a:xfrm>
              <a:off x="76200" y="123825"/>
              <a:ext cx="660400" cy="612775"/>
            </a:xfrm>
            <a:prstGeom prst="rect">
              <a:avLst/>
            </a:prstGeom>
          </p:spPr>
          <p:txBody>
            <a:bodyPr lIns="50800" tIns="50800" rIns="50800" bIns="50800" rtlCol="0" anchor="ctr"/>
            <a:lstStyle/>
            <a:p>
              <a:pPr algn="ctr">
                <a:lnSpc>
                  <a:spcPts val="1620"/>
                </a:lnSpc>
              </a:pPr>
              <a:endParaRPr/>
            </a:p>
          </p:txBody>
        </p:sp>
      </p:grpSp>
      <p:sp>
        <p:nvSpPr>
          <p:cNvPr id="5" name="Freeform 5"/>
          <p:cNvSpPr/>
          <p:nvPr/>
        </p:nvSpPr>
        <p:spPr>
          <a:xfrm>
            <a:off x="0" y="5585620"/>
            <a:ext cx="9753600" cy="3144561"/>
          </a:xfrm>
          <a:custGeom>
            <a:avLst/>
            <a:gdLst/>
            <a:ahLst/>
            <a:cxnLst/>
            <a:rect l="l" t="t" r="r" b="b"/>
            <a:pathLst>
              <a:path w="9753600" h="3144561">
                <a:moveTo>
                  <a:pt x="0" y="0"/>
                </a:moveTo>
                <a:lnTo>
                  <a:pt x="9753600" y="0"/>
                </a:lnTo>
                <a:lnTo>
                  <a:pt x="9753600" y="3144560"/>
                </a:lnTo>
                <a:lnTo>
                  <a:pt x="0" y="31445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6" name="Group 6"/>
          <p:cNvGrpSpPr/>
          <p:nvPr/>
        </p:nvGrpSpPr>
        <p:grpSpPr>
          <a:xfrm>
            <a:off x="-1377552" y="-1179509"/>
            <a:ext cx="2755104" cy="275510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4CC0"/>
            </a:solidFill>
          </p:spPr>
        </p:sp>
        <p:sp>
          <p:nvSpPr>
            <p:cNvPr id="8" name="TextBox 8"/>
            <p:cNvSpPr txBox="1"/>
            <p:nvPr/>
          </p:nvSpPr>
          <p:spPr>
            <a:xfrm>
              <a:off x="76200" y="123825"/>
              <a:ext cx="660400" cy="612775"/>
            </a:xfrm>
            <a:prstGeom prst="rect">
              <a:avLst/>
            </a:prstGeom>
          </p:spPr>
          <p:txBody>
            <a:bodyPr lIns="50800" tIns="50800" rIns="50800" bIns="50800" rtlCol="0" anchor="ctr"/>
            <a:lstStyle/>
            <a:p>
              <a:pPr algn="ctr">
                <a:lnSpc>
                  <a:spcPts val="1620"/>
                </a:lnSpc>
              </a:pPr>
              <a:endParaRPr/>
            </a:p>
          </p:txBody>
        </p:sp>
      </p:grpSp>
      <p:sp>
        <p:nvSpPr>
          <p:cNvPr id="9" name="Freeform 9"/>
          <p:cNvSpPr/>
          <p:nvPr/>
        </p:nvSpPr>
        <p:spPr>
          <a:xfrm>
            <a:off x="731520" y="5224634"/>
            <a:ext cx="1025814" cy="1025814"/>
          </a:xfrm>
          <a:custGeom>
            <a:avLst/>
            <a:gdLst/>
            <a:ahLst/>
            <a:cxnLst/>
            <a:rect l="l" t="t" r="r" b="b"/>
            <a:pathLst>
              <a:path w="1025814" h="1025814">
                <a:moveTo>
                  <a:pt x="0" y="0"/>
                </a:moveTo>
                <a:lnTo>
                  <a:pt x="1025814" y="0"/>
                </a:lnTo>
                <a:lnTo>
                  <a:pt x="1025814" y="1025814"/>
                </a:lnTo>
                <a:lnTo>
                  <a:pt x="0" y="10258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7512401" y="-521129"/>
            <a:ext cx="1074077" cy="1074077"/>
          </a:xfrm>
          <a:custGeom>
            <a:avLst/>
            <a:gdLst/>
            <a:ahLst/>
            <a:cxnLst/>
            <a:rect l="l" t="t" r="r" b="b"/>
            <a:pathLst>
              <a:path w="1074077" h="1074077">
                <a:moveTo>
                  <a:pt x="0" y="0"/>
                </a:moveTo>
                <a:lnTo>
                  <a:pt x="1074076" y="0"/>
                </a:lnTo>
                <a:lnTo>
                  <a:pt x="1074076" y="1074076"/>
                </a:lnTo>
                <a:lnTo>
                  <a:pt x="0" y="10740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a:off x="8049439" y="105127"/>
            <a:ext cx="1468079" cy="1621513"/>
          </a:xfrm>
          <a:custGeom>
            <a:avLst/>
            <a:gdLst/>
            <a:ahLst/>
            <a:cxnLst/>
            <a:rect l="l" t="t" r="r" b="b"/>
            <a:pathLst>
              <a:path w="1468079" h="1621513">
                <a:moveTo>
                  <a:pt x="0" y="0"/>
                </a:moveTo>
                <a:lnTo>
                  <a:pt x="1468079" y="0"/>
                </a:lnTo>
                <a:lnTo>
                  <a:pt x="1468079" y="1621513"/>
                </a:lnTo>
                <a:lnTo>
                  <a:pt x="0" y="1621513"/>
                </a:lnTo>
                <a:lnTo>
                  <a:pt x="0" y="0"/>
                </a:lnTo>
                <a:close/>
              </a:path>
            </a:pathLst>
          </a:custGeom>
          <a:blipFill>
            <a:blip r:embed="rId6"/>
            <a:stretch>
              <a:fillRect/>
            </a:stretch>
          </a:blipFill>
        </p:spPr>
      </p:sp>
      <p:sp>
        <p:nvSpPr>
          <p:cNvPr id="12" name="TextBox 12"/>
          <p:cNvSpPr txBox="1"/>
          <p:nvPr/>
        </p:nvSpPr>
        <p:spPr>
          <a:xfrm>
            <a:off x="1244427" y="1977248"/>
            <a:ext cx="7049753" cy="1975485"/>
          </a:xfrm>
          <a:prstGeom prst="rect">
            <a:avLst/>
          </a:prstGeom>
        </p:spPr>
        <p:txBody>
          <a:bodyPr lIns="0" tIns="0" rIns="0" bIns="0" rtlCol="0" anchor="t">
            <a:spAutoFit/>
          </a:bodyPr>
          <a:lstStyle/>
          <a:p>
            <a:pPr marL="0" lvl="0" indent="0" algn="ctr">
              <a:lnSpc>
                <a:spcPts val="5040"/>
              </a:lnSpc>
            </a:pPr>
            <a:r>
              <a:rPr lang="en-US" sz="5600">
                <a:solidFill>
                  <a:srgbClr val="1F3685"/>
                </a:solidFill>
                <a:latin typeface="Archivo Black"/>
                <a:ea typeface="Archivo Black"/>
                <a:cs typeface="Archivo Black"/>
                <a:sym typeface="Archivo Black"/>
              </a:rPr>
              <a:t>ARTICULATION TASK FORCE (ATF)</a:t>
            </a:r>
          </a:p>
        </p:txBody>
      </p:sp>
      <p:sp>
        <p:nvSpPr>
          <p:cNvPr id="13" name="TextBox 13"/>
          <p:cNvSpPr txBox="1"/>
          <p:nvPr/>
        </p:nvSpPr>
        <p:spPr>
          <a:xfrm>
            <a:off x="1082993" y="4524702"/>
            <a:ext cx="7587615" cy="431799"/>
          </a:xfrm>
          <a:prstGeom prst="rect">
            <a:avLst/>
          </a:prstGeom>
        </p:spPr>
        <p:txBody>
          <a:bodyPr lIns="0" tIns="0" rIns="0" bIns="0" rtlCol="0" anchor="t">
            <a:spAutoFit/>
          </a:bodyPr>
          <a:lstStyle/>
          <a:p>
            <a:pPr algn="ctr">
              <a:lnSpc>
                <a:spcPts val="3500"/>
              </a:lnSpc>
            </a:pPr>
            <a:r>
              <a:rPr lang="en-US" sz="2500" b="1" i="1">
                <a:solidFill>
                  <a:srgbClr val="1F3685"/>
                </a:solidFill>
                <a:latin typeface="Canva Sans Bold Italics"/>
                <a:ea typeface="Canva Sans Bold Italics"/>
                <a:cs typeface="Canva Sans Bold Italics"/>
                <a:sym typeface="Canva Sans Bold Italics"/>
              </a:rPr>
              <a:t>Presented by: Office of Assessment &amp; Curriculum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071470" y="5808085"/>
            <a:ext cx="1950610" cy="1950610"/>
          </a:xfrm>
          <a:custGeom>
            <a:avLst/>
            <a:gdLst/>
            <a:ahLst/>
            <a:cxnLst/>
            <a:rect l="l" t="t" r="r" b="b"/>
            <a:pathLst>
              <a:path w="1950610" h="1950610">
                <a:moveTo>
                  <a:pt x="0" y="0"/>
                </a:moveTo>
                <a:lnTo>
                  <a:pt x="1950610" y="0"/>
                </a:lnTo>
                <a:lnTo>
                  <a:pt x="1950610" y="1950610"/>
                </a:lnTo>
                <a:lnTo>
                  <a:pt x="0" y="19506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1245299" y="836295"/>
            <a:ext cx="7263001" cy="1007745"/>
          </a:xfrm>
          <a:prstGeom prst="rect">
            <a:avLst/>
          </a:prstGeom>
        </p:spPr>
        <p:txBody>
          <a:bodyPr lIns="0" tIns="0" rIns="0" bIns="0" rtlCol="0" anchor="t">
            <a:spAutoFit/>
          </a:bodyPr>
          <a:lstStyle/>
          <a:p>
            <a:pPr marL="0" lvl="0" indent="0" algn="ctr">
              <a:lnSpc>
                <a:spcPts val="3780"/>
              </a:lnSpc>
            </a:pPr>
            <a:r>
              <a:rPr lang="en-US" sz="4200">
                <a:solidFill>
                  <a:srgbClr val="1F3685"/>
                </a:solidFill>
                <a:latin typeface="Archivo Black"/>
                <a:ea typeface="Archivo Black"/>
                <a:cs typeface="Archivo Black"/>
                <a:sym typeface="Archivo Black"/>
              </a:rPr>
              <a:t>AZTRANSFER FACILITATOR</a:t>
            </a:r>
          </a:p>
        </p:txBody>
      </p:sp>
      <p:grpSp>
        <p:nvGrpSpPr>
          <p:cNvPr id="4" name="Group 4"/>
          <p:cNvGrpSpPr/>
          <p:nvPr/>
        </p:nvGrpSpPr>
        <p:grpSpPr>
          <a:xfrm>
            <a:off x="-501207" y="6895791"/>
            <a:ext cx="10844387" cy="922419"/>
            <a:chOff x="0" y="0"/>
            <a:chExt cx="4016440" cy="341637"/>
          </a:xfrm>
        </p:grpSpPr>
        <p:sp>
          <p:nvSpPr>
            <p:cNvPr id="5" name="Freeform 5"/>
            <p:cNvSpPr/>
            <p:nvPr/>
          </p:nvSpPr>
          <p:spPr>
            <a:xfrm>
              <a:off x="0" y="0"/>
              <a:ext cx="4016440" cy="341637"/>
            </a:xfrm>
            <a:custGeom>
              <a:avLst/>
              <a:gdLst/>
              <a:ahLst/>
              <a:cxnLst/>
              <a:rect l="l" t="t" r="r" b="b"/>
              <a:pathLst>
                <a:path w="4016440" h="341637">
                  <a:moveTo>
                    <a:pt x="25701" y="0"/>
                  </a:moveTo>
                  <a:lnTo>
                    <a:pt x="3990739" y="0"/>
                  </a:lnTo>
                  <a:cubicBezTo>
                    <a:pt x="3997555" y="0"/>
                    <a:pt x="4004092" y="2708"/>
                    <a:pt x="4008912" y="7528"/>
                  </a:cubicBezTo>
                  <a:cubicBezTo>
                    <a:pt x="4013732" y="12347"/>
                    <a:pt x="4016440" y="18885"/>
                    <a:pt x="4016440" y="25701"/>
                  </a:cubicBezTo>
                  <a:lnTo>
                    <a:pt x="4016440" y="315936"/>
                  </a:lnTo>
                  <a:cubicBezTo>
                    <a:pt x="4016440" y="322752"/>
                    <a:pt x="4013732" y="329289"/>
                    <a:pt x="4008912" y="334109"/>
                  </a:cubicBezTo>
                  <a:cubicBezTo>
                    <a:pt x="4004092" y="338929"/>
                    <a:pt x="3997555" y="341637"/>
                    <a:pt x="3990739" y="341637"/>
                  </a:cubicBezTo>
                  <a:lnTo>
                    <a:pt x="25701" y="341637"/>
                  </a:lnTo>
                  <a:cubicBezTo>
                    <a:pt x="18885" y="341637"/>
                    <a:pt x="12347" y="338929"/>
                    <a:pt x="7528" y="334109"/>
                  </a:cubicBezTo>
                  <a:cubicBezTo>
                    <a:pt x="2708" y="329289"/>
                    <a:pt x="0" y="322752"/>
                    <a:pt x="0" y="315936"/>
                  </a:cubicBezTo>
                  <a:lnTo>
                    <a:pt x="0" y="25701"/>
                  </a:lnTo>
                  <a:cubicBezTo>
                    <a:pt x="0" y="18885"/>
                    <a:pt x="2708" y="12347"/>
                    <a:pt x="7528" y="7528"/>
                  </a:cubicBezTo>
                  <a:cubicBezTo>
                    <a:pt x="12347" y="2708"/>
                    <a:pt x="18885" y="0"/>
                    <a:pt x="25701" y="0"/>
                  </a:cubicBezTo>
                  <a:close/>
                </a:path>
              </a:pathLst>
            </a:custGeom>
            <a:solidFill>
              <a:srgbClr val="2B4CC0"/>
            </a:solidFill>
          </p:spPr>
        </p:sp>
        <p:sp>
          <p:nvSpPr>
            <p:cNvPr id="6" name="TextBox 6"/>
            <p:cNvSpPr txBox="1"/>
            <p:nvPr/>
          </p:nvSpPr>
          <p:spPr>
            <a:xfrm>
              <a:off x="0" y="47625"/>
              <a:ext cx="4016440" cy="294012"/>
            </a:xfrm>
            <a:prstGeom prst="rect">
              <a:avLst/>
            </a:prstGeom>
          </p:spPr>
          <p:txBody>
            <a:bodyPr lIns="50800" tIns="50800" rIns="50800" bIns="50800" rtlCol="0" anchor="ctr"/>
            <a:lstStyle/>
            <a:p>
              <a:pPr algn="ctr">
                <a:lnSpc>
                  <a:spcPts val="1620"/>
                </a:lnSpc>
              </a:pPr>
              <a:endParaRPr/>
            </a:p>
          </p:txBody>
        </p:sp>
      </p:grpSp>
      <p:grpSp>
        <p:nvGrpSpPr>
          <p:cNvPr id="7" name="Group 7"/>
          <p:cNvGrpSpPr/>
          <p:nvPr/>
        </p:nvGrpSpPr>
        <p:grpSpPr>
          <a:xfrm>
            <a:off x="-490107" y="-447626"/>
            <a:ext cx="1735406" cy="1735406"/>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FE9FF"/>
            </a:solidFill>
          </p:spPr>
        </p:sp>
        <p:sp>
          <p:nvSpPr>
            <p:cNvPr id="9" name="TextBox 9"/>
            <p:cNvSpPr txBox="1"/>
            <p:nvPr/>
          </p:nvSpPr>
          <p:spPr>
            <a:xfrm>
              <a:off x="76200" y="123825"/>
              <a:ext cx="660400" cy="612775"/>
            </a:xfrm>
            <a:prstGeom prst="rect">
              <a:avLst/>
            </a:prstGeom>
          </p:spPr>
          <p:txBody>
            <a:bodyPr lIns="50800" tIns="50800" rIns="50800" bIns="50800" rtlCol="0" anchor="ctr"/>
            <a:lstStyle/>
            <a:p>
              <a:pPr algn="ctr">
                <a:lnSpc>
                  <a:spcPts val="1620"/>
                </a:lnSpc>
              </a:pPr>
              <a:endParaRPr/>
            </a:p>
          </p:txBody>
        </p:sp>
      </p:grpSp>
      <p:sp>
        <p:nvSpPr>
          <p:cNvPr id="10" name="Freeform 10"/>
          <p:cNvSpPr/>
          <p:nvPr/>
        </p:nvSpPr>
        <p:spPr>
          <a:xfrm>
            <a:off x="-446445" y="4089271"/>
            <a:ext cx="892890" cy="892890"/>
          </a:xfrm>
          <a:custGeom>
            <a:avLst/>
            <a:gdLst/>
            <a:ahLst/>
            <a:cxnLst/>
            <a:rect l="l" t="t" r="r" b="b"/>
            <a:pathLst>
              <a:path w="892890" h="892890">
                <a:moveTo>
                  <a:pt x="0" y="0"/>
                </a:moveTo>
                <a:lnTo>
                  <a:pt x="892890" y="0"/>
                </a:lnTo>
                <a:lnTo>
                  <a:pt x="892890" y="892889"/>
                </a:lnTo>
                <a:lnTo>
                  <a:pt x="0" y="8928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1" name="Group 11"/>
          <p:cNvGrpSpPr/>
          <p:nvPr/>
        </p:nvGrpSpPr>
        <p:grpSpPr>
          <a:xfrm>
            <a:off x="9022080" y="1083896"/>
            <a:ext cx="1735406" cy="173540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FE9FF"/>
            </a:solidFill>
          </p:spPr>
        </p:sp>
        <p:sp>
          <p:nvSpPr>
            <p:cNvPr id="13" name="TextBox 13"/>
            <p:cNvSpPr txBox="1"/>
            <p:nvPr/>
          </p:nvSpPr>
          <p:spPr>
            <a:xfrm>
              <a:off x="76200" y="123825"/>
              <a:ext cx="660400" cy="612775"/>
            </a:xfrm>
            <a:prstGeom prst="rect">
              <a:avLst/>
            </a:prstGeom>
          </p:spPr>
          <p:txBody>
            <a:bodyPr lIns="50800" tIns="50800" rIns="50800" bIns="50800" rtlCol="0" anchor="ctr"/>
            <a:lstStyle/>
            <a:p>
              <a:pPr algn="ctr">
                <a:lnSpc>
                  <a:spcPts val="1620"/>
                </a:lnSpc>
              </a:pPr>
              <a:endParaRPr/>
            </a:p>
          </p:txBody>
        </p:sp>
      </p:grpSp>
      <p:sp>
        <p:nvSpPr>
          <p:cNvPr id="14" name="TextBox 14"/>
          <p:cNvSpPr txBox="1"/>
          <p:nvPr/>
        </p:nvSpPr>
        <p:spPr>
          <a:xfrm>
            <a:off x="758672" y="2345243"/>
            <a:ext cx="8236255" cy="3449955"/>
          </a:xfrm>
          <a:prstGeom prst="rect">
            <a:avLst/>
          </a:prstGeom>
        </p:spPr>
        <p:txBody>
          <a:bodyPr lIns="0" tIns="0" rIns="0" bIns="0" rtlCol="0" anchor="t">
            <a:spAutoFit/>
          </a:bodyPr>
          <a:lstStyle/>
          <a:p>
            <a:pPr algn="l">
              <a:lnSpc>
                <a:spcPts val="2520"/>
              </a:lnSpc>
              <a:spcBef>
                <a:spcPct val="0"/>
              </a:spcBef>
            </a:pPr>
            <a:r>
              <a:rPr lang="en-US" sz="1800">
                <a:solidFill>
                  <a:srgbClr val="1F3685"/>
                </a:solidFill>
                <a:latin typeface="Montserrat"/>
                <a:ea typeface="Montserrat"/>
                <a:cs typeface="Montserrat"/>
                <a:sym typeface="Montserrat"/>
              </a:rPr>
              <a:t>AZTransfer Facilitators are representatives from the Arizona public community and tribal colleges and the three state universities. Each institution has responsibilities at both the institutional and statewide level for managing the operational procedures supporting transfer articulation in Arizona. These responsibilities include oversight and coordination of processes and procedures related to ongoing maintenance of course equivalencies, transfer tools in AZTransfer, and ensuring that institutional faculty and staff are familiar with the Arizona Transfer System. AZTransfer Facilitators should remain current with the components of AZTransfer by reading the meeting notes from the discipline and non-discipline specific ATF meetings.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3468518" y="3215144"/>
            <a:ext cx="9753600" cy="3144561"/>
          </a:xfrm>
          <a:custGeom>
            <a:avLst/>
            <a:gdLst/>
            <a:ahLst/>
            <a:cxnLst/>
            <a:rect l="l" t="t" r="r" b="b"/>
            <a:pathLst>
              <a:path w="9753600" h="3144561">
                <a:moveTo>
                  <a:pt x="0" y="0"/>
                </a:moveTo>
                <a:lnTo>
                  <a:pt x="9753600" y="0"/>
                </a:lnTo>
                <a:lnTo>
                  <a:pt x="9753600" y="3144561"/>
                </a:lnTo>
                <a:lnTo>
                  <a:pt x="0" y="31445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8993295" y="4701235"/>
            <a:ext cx="1848606" cy="1848606"/>
          </a:xfrm>
          <a:custGeom>
            <a:avLst/>
            <a:gdLst/>
            <a:ahLst/>
            <a:cxnLst/>
            <a:rect l="l" t="t" r="r" b="b"/>
            <a:pathLst>
              <a:path w="1848606" h="1848606">
                <a:moveTo>
                  <a:pt x="0" y="0"/>
                </a:moveTo>
                <a:lnTo>
                  <a:pt x="1848606" y="0"/>
                </a:lnTo>
                <a:lnTo>
                  <a:pt x="1848606" y="1848606"/>
                </a:lnTo>
                <a:lnTo>
                  <a:pt x="0" y="1848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989496" y="2386748"/>
            <a:ext cx="4823433" cy="2097404"/>
          </a:xfrm>
          <a:prstGeom prst="rect">
            <a:avLst/>
          </a:prstGeom>
        </p:spPr>
        <p:txBody>
          <a:bodyPr lIns="0" tIns="0" rIns="0" bIns="0" rtlCol="0" anchor="t">
            <a:spAutoFit/>
          </a:bodyPr>
          <a:lstStyle/>
          <a:p>
            <a:pPr marL="0" lvl="0" indent="0" algn="l">
              <a:lnSpc>
                <a:spcPts val="7919"/>
              </a:lnSpc>
            </a:pPr>
            <a:r>
              <a:rPr lang="en-US" sz="8799">
                <a:solidFill>
                  <a:srgbClr val="1F3685"/>
                </a:solidFill>
                <a:latin typeface="Archivo Black"/>
                <a:ea typeface="Archivo Black"/>
                <a:cs typeface="Archivo Black"/>
                <a:sym typeface="Archivo Black"/>
              </a:rPr>
              <a:t>THANK YOU!</a:t>
            </a:r>
          </a:p>
        </p:txBody>
      </p:sp>
      <p:grpSp>
        <p:nvGrpSpPr>
          <p:cNvPr id="5" name="Group 5"/>
          <p:cNvGrpSpPr/>
          <p:nvPr/>
        </p:nvGrpSpPr>
        <p:grpSpPr>
          <a:xfrm>
            <a:off x="-4037015" y="2745311"/>
            <a:ext cx="4536893" cy="4536893"/>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FE9FF"/>
            </a:solidFill>
          </p:spPr>
        </p:sp>
        <p:sp>
          <p:nvSpPr>
            <p:cNvPr id="7" name="TextBox 7"/>
            <p:cNvSpPr txBox="1"/>
            <p:nvPr/>
          </p:nvSpPr>
          <p:spPr>
            <a:xfrm>
              <a:off x="76200" y="123825"/>
              <a:ext cx="660400" cy="612775"/>
            </a:xfrm>
            <a:prstGeom prst="rect">
              <a:avLst/>
            </a:prstGeom>
          </p:spPr>
          <p:txBody>
            <a:bodyPr lIns="50800" tIns="50800" rIns="50800" bIns="50800" rtlCol="0" anchor="ctr"/>
            <a:lstStyle/>
            <a:p>
              <a:pPr algn="ctr">
                <a:lnSpc>
                  <a:spcPts val="1620"/>
                </a:lnSpc>
              </a:pPr>
              <a:endParaRPr/>
            </a:p>
          </p:txBody>
        </p:sp>
      </p:grpSp>
      <p:grpSp>
        <p:nvGrpSpPr>
          <p:cNvPr id="8" name="Group 8"/>
          <p:cNvGrpSpPr/>
          <p:nvPr/>
        </p:nvGrpSpPr>
        <p:grpSpPr>
          <a:xfrm>
            <a:off x="6302547" y="3151668"/>
            <a:ext cx="1461327" cy="1461327"/>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4CC0"/>
            </a:solidFill>
          </p:spPr>
        </p:sp>
        <p:sp>
          <p:nvSpPr>
            <p:cNvPr id="10" name="TextBox 10"/>
            <p:cNvSpPr txBox="1"/>
            <p:nvPr/>
          </p:nvSpPr>
          <p:spPr>
            <a:xfrm>
              <a:off x="76200" y="123825"/>
              <a:ext cx="660400" cy="612775"/>
            </a:xfrm>
            <a:prstGeom prst="rect">
              <a:avLst/>
            </a:prstGeom>
          </p:spPr>
          <p:txBody>
            <a:bodyPr lIns="50800" tIns="50800" rIns="50800" bIns="50800" rtlCol="0" anchor="ctr"/>
            <a:lstStyle/>
            <a:p>
              <a:pPr algn="ctr">
                <a:lnSpc>
                  <a:spcPts val="1620"/>
                </a:lnSpc>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 y="2122246"/>
            <a:ext cx="4681551" cy="1350400"/>
          </a:xfrm>
          <a:custGeom>
            <a:avLst/>
            <a:gdLst/>
            <a:ahLst/>
            <a:cxnLst/>
            <a:rect l="l" t="t" r="r" b="b"/>
            <a:pathLst>
              <a:path w="8777909" h="2532000">
                <a:moveTo>
                  <a:pt x="0" y="0"/>
                </a:moveTo>
                <a:lnTo>
                  <a:pt x="8777909" y="0"/>
                </a:lnTo>
                <a:lnTo>
                  <a:pt x="8777909" y="2532000"/>
                </a:lnTo>
                <a:lnTo>
                  <a:pt x="0" y="2532000"/>
                </a:lnTo>
                <a:lnTo>
                  <a:pt x="0" y="0"/>
                </a:lnTo>
                <a:close/>
              </a:path>
            </a:pathLst>
          </a:custGeom>
          <a:blipFill>
            <a:blip r:embed="rId2"/>
            <a:stretch>
              <a:fillRect l="-6833"/>
            </a:stretch>
          </a:blipFill>
        </p:spPr>
      </p:sp>
      <p:sp>
        <p:nvSpPr>
          <p:cNvPr id="3" name="Freeform 3"/>
          <p:cNvSpPr/>
          <p:nvPr/>
        </p:nvSpPr>
        <p:spPr>
          <a:xfrm>
            <a:off x="4283676" y="2456915"/>
            <a:ext cx="5284077" cy="3011924"/>
          </a:xfrm>
          <a:custGeom>
            <a:avLst/>
            <a:gdLst/>
            <a:ahLst/>
            <a:cxnLst/>
            <a:rect l="l" t="t" r="r" b="b"/>
            <a:pathLst>
              <a:path w="9907644" h="5647357">
                <a:moveTo>
                  <a:pt x="0" y="0"/>
                </a:moveTo>
                <a:lnTo>
                  <a:pt x="9907644" y="0"/>
                </a:lnTo>
                <a:lnTo>
                  <a:pt x="9907644" y="5647357"/>
                </a:lnTo>
                <a:lnTo>
                  <a:pt x="0" y="5647357"/>
                </a:lnTo>
                <a:lnTo>
                  <a:pt x="0" y="0"/>
                </a:lnTo>
                <a:close/>
              </a:path>
            </a:pathLst>
          </a:custGeom>
          <a:blipFill>
            <a:blip r:embed="rId3"/>
            <a:stretch>
              <a:fillRect/>
            </a:stretch>
          </a:blipFill>
        </p:spPr>
      </p:sp>
      <p:sp>
        <p:nvSpPr>
          <p:cNvPr id="4" name="Freeform 4"/>
          <p:cNvSpPr/>
          <p:nvPr/>
        </p:nvSpPr>
        <p:spPr>
          <a:xfrm rot="-5008063">
            <a:off x="8365603" y="4736913"/>
            <a:ext cx="2102430" cy="1780355"/>
          </a:xfrm>
          <a:custGeom>
            <a:avLst/>
            <a:gdLst/>
            <a:ahLst/>
            <a:cxnLst/>
            <a:rect l="l" t="t" r="r" b="b"/>
            <a:pathLst>
              <a:path w="3942056" h="3338166">
                <a:moveTo>
                  <a:pt x="0" y="0"/>
                </a:moveTo>
                <a:lnTo>
                  <a:pt x="3942056" y="0"/>
                </a:lnTo>
                <a:lnTo>
                  <a:pt x="3942056" y="3338166"/>
                </a:lnTo>
                <a:lnTo>
                  <a:pt x="0" y="3338166"/>
                </a:lnTo>
                <a:lnTo>
                  <a:pt x="0" y="0"/>
                </a:lnTo>
                <a:close/>
              </a:path>
            </a:pathLst>
          </a:custGeom>
          <a:blipFill>
            <a:blip r:embed="rId4">
              <a:extLst>
                <a:ext uri="{96DAC541-7B7A-43D3-8B79-37D633B846F1}">
                  <asvg:svgBlip xmlns:asvg="http://schemas.microsoft.com/office/drawing/2016/SVG/main" r:embed="rId5"/>
                </a:ext>
              </a:extLst>
            </a:blip>
            <a:stretch>
              <a:fillRect r="-109088"/>
            </a:stretch>
          </a:blipFill>
        </p:spPr>
      </p:sp>
      <p:sp>
        <p:nvSpPr>
          <p:cNvPr id="5" name="Freeform 5"/>
          <p:cNvSpPr/>
          <p:nvPr/>
        </p:nvSpPr>
        <p:spPr>
          <a:xfrm>
            <a:off x="0" y="3993552"/>
            <a:ext cx="4438245" cy="1475286"/>
          </a:xfrm>
          <a:custGeom>
            <a:avLst/>
            <a:gdLst/>
            <a:ahLst/>
            <a:cxnLst/>
            <a:rect l="l" t="t" r="r" b="b"/>
            <a:pathLst>
              <a:path w="8321709" h="2766162">
                <a:moveTo>
                  <a:pt x="0" y="0"/>
                </a:moveTo>
                <a:lnTo>
                  <a:pt x="8321709" y="0"/>
                </a:lnTo>
                <a:lnTo>
                  <a:pt x="8321709" y="2766162"/>
                </a:lnTo>
                <a:lnTo>
                  <a:pt x="0" y="2766162"/>
                </a:lnTo>
                <a:lnTo>
                  <a:pt x="0" y="0"/>
                </a:lnTo>
                <a:close/>
              </a:path>
            </a:pathLst>
          </a:custGeom>
          <a:blipFill>
            <a:blip r:embed="rId6"/>
            <a:stretch>
              <a:fillRect r="-2672"/>
            </a:stretch>
          </a:blipFill>
        </p:spPr>
      </p:sp>
      <p:sp>
        <p:nvSpPr>
          <p:cNvPr id="6" name="Freeform 6"/>
          <p:cNvSpPr/>
          <p:nvPr/>
        </p:nvSpPr>
        <p:spPr>
          <a:xfrm rot="2268482" flipH="1">
            <a:off x="5959209" y="1951248"/>
            <a:ext cx="5153207" cy="3717165"/>
          </a:xfrm>
          <a:custGeom>
            <a:avLst/>
            <a:gdLst/>
            <a:ahLst/>
            <a:cxnLst/>
            <a:rect l="l" t="t" r="r" b="b"/>
            <a:pathLst>
              <a:path w="9662263" h="6969684">
                <a:moveTo>
                  <a:pt x="9662264" y="0"/>
                </a:moveTo>
                <a:lnTo>
                  <a:pt x="0" y="0"/>
                </a:lnTo>
                <a:lnTo>
                  <a:pt x="0" y="6969684"/>
                </a:lnTo>
                <a:lnTo>
                  <a:pt x="9662264" y="6969684"/>
                </a:lnTo>
                <a:lnTo>
                  <a:pt x="9662264" y="0"/>
                </a:lnTo>
                <a:close/>
              </a:path>
            </a:pathLst>
          </a:custGeom>
          <a:blipFill>
            <a:blip r:embed="rId7">
              <a:extLst>
                <a:ext uri="{96DAC541-7B7A-43D3-8B79-37D633B846F1}">
                  <asvg:svgBlip xmlns:asvg="http://schemas.microsoft.com/office/drawing/2016/SVG/main" r:embed="rId8"/>
                </a:ext>
              </a:extLst>
            </a:blip>
            <a:stretch>
              <a:fillRect b="-105002"/>
            </a:stretch>
          </a:blipFill>
        </p:spPr>
      </p:sp>
      <p:grpSp>
        <p:nvGrpSpPr>
          <p:cNvPr id="7" name="Group 7"/>
          <p:cNvGrpSpPr/>
          <p:nvPr/>
        </p:nvGrpSpPr>
        <p:grpSpPr>
          <a:xfrm>
            <a:off x="5674047" y="1634012"/>
            <a:ext cx="330755" cy="33075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038"/>
            </a:solidFill>
          </p:spPr>
        </p:sp>
        <p:sp>
          <p:nvSpPr>
            <p:cNvPr id="9" name="TextBox 9"/>
            <p:cNvSpPr txBox="1"/>
            <p:nvPr/>
          </p:nvSpPr>
          <p:spPr>
            <a:xfrm>
              <a:off x="76200" y="9525"/>
              <a:ext cx="660400" cy="727075"/>
            </a:xfrm>
            <a:prstGeom prst="rect">
              <a:avLst/>
            </a:prstGeom>
          </p:spPr>
          <p:txBody>
            <a:bodyPr lIns="27093" tIns="27093" rIns="27093" bIns="27093" rtlCol="0" anchor="ctr"/>
            <a:lstStyle/>
            <a:p>
              <a:pPr algn="ctr">
                <a:lnSpc>
                  <a:spcPts val="1783"/>
                </a:lnSpc>
              </a:pPr>
              <a:endParaRPr sz="960"/>
            </a:p>
          </p:txBody>
        </p:sp>
      </p:grpSp>
      <p:grpSp>
        <p:nvGrpSpPr>
          <p:cNvPr id="10" name="Group 10"/>
          <p:cNvGrpSpPr/>
          <p:nvPr/>
        </p:nvGrpSpPr>
        <p:grpSpPr>
          <a:xfrm>
            <a:off x="6212219" y="304859"/>
            <a:ext cx="934572" cy="934572"/>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3F83"/>
            </a:solidFill>
          </p:spPr>
        </p:sp>
        <p:sp>
          <p:nvSpPr>
            <p:cNvPr id="12" name="TextBox 12"/>
            <p:cNvSpPr txBox="1"/>
            <p:nvPr/>
          </p:nvSpPr>
          <p:spPr>
            <a:xfrm>
              <a:off x="76200" y="9525"/>
              <a:ext cx="660400" cy="727075"/>
            </a:xfrm>
            <a:prstGeom prst="rect">
              <a:avLst/>
            </a:prstGeom>
          </p:spPr>
          <p:txBody>
            <a:bodyPr lIns="27093" tIns="27093" rIns="27093" bIns="27093" rtlCol="0" anchor="ctr"/>
            <a:lstStyle/>
            <a:p>
              <a:pPr algn="ctr">
                <a:lnSpc>
                  <a:spcPts val="1783"/>
                </a:lnSpc>
              </a:pPr>
              <a:endParaRPr sz="960"/>
            </a:p>
          </p:txBody>
        </p:sp>
      </p:grpSp>
      <p:sp>
        <p:nvSpPr>
          <p:cNvPr id="13" name="TextBox 13"/>
          <p:cNvSpPr txBox="1"/>
          <p:nvPr/>
        </p:nvSpPr>
        <p:spPr>
          <a:xfrm>
            <a:off x="319931" y="1372392"/>
            <a:ext cx="4791729" cy="474489"/>
          </a:xfrm>
          <a:prstGeom prst="rect">
            <a:avLst/>
          </a:prstGeom>
        </p:spPr>
        <p:txBody>
          <a:bodyPr lIns="0" tIns="0" rIns="0" bIns="0" rtlCol="0" anchor="t">
            <a:spAutoFit/>
          </a:bodyPr>
          <a:lstStyle/>
          <a:p>
            <a:pPr>
              <a:lnSpc>
                <a:spcPts val="3723"/>
              </a:lnSpc>
            </a:pPr>
            <a:r>
              <a:rPr lang="en-US" sz="3102" b="1">
                <a:solidFill>
                  <a:srgbClr val="0C3E80"/>
                </a:solidFill>
                <a:latin typeface="Poppins Semi-Bold"/>
                <a:ea typeface="Poppins Semi-Bold"/>
                <a:cs typeface="Poppins Semi-Bold"/>
                <a:sym typeface="Poppins Semi-Bold"/>
              </a:rPr>
              <a:t>AZTRANSFER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39033" y="1724092"/>
            <a:ext cx="7475535" cy="4578765"/>
          </a:xfrm>
          <a:custGeom>
            <a:avLst/>
            <a:gdLst/>
            <a:ahLst/>
            <a:cxnLst/>
            <a:rect l="l" t="t" r="r" b="b"/>
            <a:pathLst>
              <a:path w="14016629" h="8585185">
                <a:moveTo>
                  <a:pt x="0" y="0"/>
                </a:moveTo>
                <a:lnTo>
                  <a:pt x="14016628" y="0"/>
                </a:lnTo>
                <a:lnTo>
                  <a:pt x="14016628" y="8585185"/>
                </a:lnTo>
                <a:lnTo>
                  <a:pt x="0" y="8585185"/>
                </a:lnTo>
                <a:lnTo>
                  <a:pt x="0" y="0"/>
                </a:lnTo>
                <a:close/>
              </a:path>
            </a:pathLst>
          </a:custGeom>
          <a:blipFill>
            <a:blip r:embed="rId2"/>
            <a:stretch>
              <a:fillRect/>
            </a:stretch>
          </a:blipFill>
        </p:spPr>
      </p:sp>
      <p:sp>
        <p:nvSpPr>
          <p:cNvPr id="3" name="TextBox 3"/>
          <p:cNvSpPr txBox="1"/>
          <p:nvPr/>
        </p:nvSpPr>
        <p:spPr>
          <a:xfrm>
            <a:off x="2364172" y="948135"/>
            <a:ext cx="6587151" cy="1364925"/>
          </a:xfrm>
          <a:prstGeom prst="rect">
            <a:avLst/>
          </a:prstGeom>
        </p:spPr>
        <p:txBody>
          <a:bodyPr lIns="0" tIns="0" rIns="0" bIns="0" rtlCol="0" anchor="t">
            <a:spAutoFit/>
          </a:bodyPr>
          <a:lstStyle/>
          <a:p>
            <a:pPr algn="ctr">
              <a:lnSpc>
                <a:spcPts val="5525"/>
              </a:lnSpc>
            </a:pPr>
            <a:r>
              <a:rPr lang="en-US" sz="3946" b="1">
                <a:solidFill>
                  <a:srgbClr val="AF4C0F"/>
                </a:solidFill>
                <a:latin typeface="Canva Sans Bold"/>
                <a:ea typeface="Canva Sans Bold"/>
                <a:cs typeface="Canva Sans Bold"/>
                <a:sym typeface="Canva Sans Bold"/>
              </a:rPr>
              <a:t>www.aztransfer.com/tools/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941580" y="1249734"/>
            <a:ext cx="4169090" cy="834210"/>
          </a:xfrm>
          <a:custGeom>
            <a:avLst/>
            <a:gdLst/>
            <a:ahLst/>
            <a:cxnLst/>
            <a:rect l="l" t="t" r="r" b="b"/>
            <a:pathLst>
              <a:path w="4169090" h="834210">
                <a:moveTo>
                  <a:pt x="0" y="0"/>
                </a:moveTo>
                <a:lnTo>
                  <a:pt x="4169090" y="0"/>
                </a:lnTo>
                <a:lnTo>
                  <a:pt x="4169090" y="834210"/>
                </a:lnTo>
                <a:lnTo>
                  <a:pt x="0" y="834210"/>
                </a:lnTo>
                <a:lnTo>
                  <a:pt x="0" y="0"/>
                </a:lnTo>
                <a:close/>
              </a:path>
            </a:pathLst>
          </a:custGeom>
          <a:blipFill>
            <a:blip r:embed="rId2">
              <a:extLst>
                <a:ext uri="{96DAC541-7B7A-43D3-8B79-37D633B846F1}">
                  <asvg:svgBlip xmlns:asvg="http://schemas.microsoft.com/office/drawing/2016/SVG/main" r:embed="rId3"/>
                </a:ext>
              </a:extLst>
            </a:blip>
            <a:stretch>
              <a:fillRect l="-66014" r="-67935" b="-276950"/>
            </a:stretch>
          </a:blipFill>
        </p:spPr>
      </p:sp>
      <p:grpSp>
        <p:nvGrpSpPr>
          <p:cNvPr id="3" name="Group 3"/>
          <p:cNvGrpSpPr/>
          <p:nvPr/>
        </p:nvGrpSpPr>
        <p:grpSpPr>
          <a:xfrm>
            <a:off x="-653607" y="6962442"/>
            <a:ext cx="10844387" cy="703368"/>
            <a:chOff x="0" y="0"/>
            <a:chExt cx="4016440" cy="260507"/>
          </a:xfrm>
        </p:grpSpPr>
        <p:sp>
          <p:nvSpPr>
            <p:cNvPr id="4" name="Freeform 4"/>
            <p:cNvSpPr/>
            <p:nvPr/>
          </p:nvSpPr>
          <p:spPr>
            <a:xfrm>
              <a:off x="0" y="0"/>
              <a:ext cx="4016440" cy="260507"/>
            </a:xfrm>
            <a:custGeom>
              <a:avLst/>
              <a:gdLst/>
              <a:ahLst/>
              <a:cxnLst/>
              <a:rect l="l" t="t" r="r" b="b"/>
              <a:pathLst>
                <a:path w="4016440" h="260507">
                  <a:moveTo>
                    <a:pt x="25701" y="0"/>
                  </a:moveTo>
                  <a:lnTo>
                    <a:pt x="3990739" y="0"/>
                  </a:lnTo>
                  <a:cubicBezTo>
                    <a:pt x="3997555" y="0"/>
                    <a:pt x="4004092" y="2708"/>
                    <a:pt x="4008912" y="7528"/>
                  </a:cubicBezTo>
                  <a:cubicBezTo>
                    <a:pt x="4013732" y="12347"/>
                    <a:pt x="4016440" y="18885"/>
                    <a:pt x="4016440" y="25701"/>
                  </a:cubicBezTo>
                  <a:lnTo>
                    <a:pt x="4016440" y="234806"/>
                  </a:lnTo>
                  <a:cubicBezTo>
                    <a:pt x="4016440" y="241622"/>
                    <a:pt x="4013732" y="248159"/>
                    <a:pt x="4008912" y="252979"/>
                  </a:cubicBezTo>
                  <a:cubicBezTo>
                    <a:pt x="4004092" y="257799"/>
                    <a:pt x="3997555" y="260507"/>
                    <a:pt x="3990739" y="260507"/>
                  </a:cubicBezTo>
                  <a:lnTo>
                    <a:pt x="25701" y="260507"/>
                  </a:lnTo>
                  <a:cubicBezTo>
                    <a:pt x="11507" y="260507"/>
                    <a:pt x="0" y="249000"/>
                    <a:pt x="0" y="234806"/>
                  </a:cubicBezTo>
                  <a:lnTo>
                    <a:pt x="0" y="25701"/>
                  </a:lnTo>
                  <a:cubicBezTo>
                    <a:pt x="0" y="18885"/>
                    <a:pt x="2708" y="12347"/>
                    <a:pt x="7528" y="7528"/>
                  </a:cubicBezTo>
                  <a:cubicBezTo>
                    <a:pt x="12347" y="2708"/>
                    <a:pt x="18885" y="0"/>
                    <a:pt x="25701" y="0"/>
                  </a:cubicBezTo>
                  <a:close/>
                </a:path>
              </a:pathLst>
            </a:custGeom>
            <a:solidFill>
              <a:srgbClr val="1F3685"/>
            </a:solidFill>
          </p:spPr>
        </p:sp>
        <p:sp>
          <p:nvSpPr>
            <p:cNvPr id="5" name="TextBox 5"/>
            <p:cNvSpPr txBox="1"/>
            <p:nvPr/>
          </p:nvSpPr>
          <p:spPr>
            <a:xfrm>
              <a:off x="0" y="47625"/>
              <a:ext cx="4016440" cy="212882"/>
            </a:xfrm>
            <a:prstGeom prst="rect">
              <a:avLst/>
            </a:prstGeom>
          </p:spPr>
          <p:txBody>
            <a:bodyPr lIns="50800" tIns="50800" rIns="50800" bIns="50800" rtlCol="0" anchor="ctr"/>
            <a:lstStyle/>
            <a:p>
              <a:pPr algn="ctr">
                <a:lnSpc>
                  <a:spcPts val="1620"/>
                </a:lnSpc>
              </a:pPr>
              <a:endParaRPr/>
            </a:p>
          </p:txBody>
        </p:sp>
      </p:grpSp>
      <p:sp>
        <p:nvSpPr>
          <p:cNvPr id="6" name="Freeform 6"/>
          <p:cNvSpPr/>
          <p:nvPr/>
        </p:nvSpPr>
        <p:spPr>
          <a:xfrm>
            <a:off x="8115300" y="740199"/>
            <a:ext cx="906780" cy="906780"/>
          </a:xfrm>
          <a:custGeom>
            <a:avLst/>
            <a:gdLst/>
            <a:ahLst/>
            <a:cxnLst/>
            <a:rect l="l" t="t" r="r" b="b"/>
            <a:pathLst>
              <a:path w="906780" h="906780">
                <a:moveTo>
                  <a:pt x="0" y="0"/>
                </a:moveTo>
                <a:lnTo>
                  <a:pt x="906780" y="0"/>
                </a:lnTo>
                <a:lnTo>
                  <a:pt x="906780" y="906781"/>
                </a:lnTo>
                <a:lnTo>
                  <a:pt x="0" y="906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560070" y="3531676"/>
            <a:ext cx="7114463" cy="3308225"/>
          </a:xfrm>
          <a:custGeom>
            <a:avLst/>
            <a:gdLst/>
            <a:ahLst/>
            <a:cxnLst/>
            <a:rect l="l" t="t" r="r" b="b"/>
            <a:pathLst>
              <a:path w="7114463" h="3308225">
                <a:moveTo>
                  <a:pt x="0" y="0"/>
                </a:moveTo>
                <a:lnTo>
                  <a:pt x="7114463" y="0"/>
                </a:lnTo>
                <a:lnTo>
                  <a:pt x="7114463" y="3308225"/>
                </a:lnTo>
                <a:lnTo>
                  <a:pt x="0" y="3308225"/>
                </a:lnTo>
                <a:lnTo>
                  <a:pt x="0" y="0"/>
                </a:lnTo>
                <a:close/>
              </a:path>
            </a:pathLst>
          </a:custGeom>
          <a:blipFill>
            <a:blip r:embed="rId6"/>
            <a:stretch>
              <a:fillRect/>
            </a:stretch>
          </a:blipFill>
        </p:spPr>
      </p:sp>
      <p:sp>
        <p:nvSpPr>
          <p:cNvPr id="8" name="TextBox 8"/>
          <p:cNvSpPr txBox="1"/>
          <p:nvPr/>
        </p:nvSpPr>
        <p:spPr>
          <a:xfrm>
            <a:off x="560070" y="639235"/>
            <a:ext cx="6468105" cy="1007745"/>
          </a:xfrm>
          <a:prstGeom prst="rect">
            <a:avLst/>
          </a:prstGeom>
        </p:spPr>
        <p:txBody>
          <a:bodyPr lIns="0" tIns="0" rIns="0" bIns="0" rtlCol="0" anchor="t">
            <a:spAutoFit/>
          </a:bodyPr>
          <a:lstStyle/>
          <a:p>
            <a:pPr marL="0" lvl="0" indent="0" algn="l">
              <a:lnSpc>
                <a:spcPts val="3780"/>
              </a:lnSpc>
            </a:pPr>
            <a:r>
              <a:rPr lang="en-US" sz="4200">
                <a:solidFill>
                  <a:srgbClr val="1F3685"/>
                </a:solidFill>
                <a:latin typeface="Archivo Black"/>
                <a:ea typeface="Archivo Black"/>
                <a:cs typeface="Archivo Black"/>
                <a:sym typeface="Archivo Black"/>
              </a:rPr>
              <a:t>DISCIPLINE SPECIFIC TASK FORCES</a:t>
            </a:r>
          </a:p>
        </p:txBody>
      </p:sp>
      <p:sp>
        <p:nvSpPr>
          <p:cNvPr id="9" name="TextBox 9"/>
          <p:cNvSpPr txBox="1"/>
          <p:nvPr/>
        </p:nvSpPr>
        <p:spPr>
          <a:xfrm>
            <a:off x="560070" y="1753041"/>
            <a:ext cx="8658350" cy="1645285"/>
          </a:xfrm>
          <a:prstGeom prst="rect">
            <a:avLst/>
          </a:prstGeom>
        </p:spPr>
        <p:txBody>
          <a:bodyPr lIns="0" tIns="0" rIns="0" bIns="0" rtlCol="0" anchor="t">
            <a:spAutoFit/>
          </a:bodyPr>
          <a:lstStyle/>
          <a:p>
            <a:pPr algn="l">
              <a:lnSpc>
                <a:spcPts val="2240"/>
              </a:lnSpc>
              <a:spcBef>
                <a:spcPct val="0"/>
              </a:spcBef>
            </a:pPr>
            <a:r>
              <a:rPr lang="en-US" sz="1600">
                <a:solidFill>
                  <a:srgbClr val="1F3685"/>
                </a:solidFill>
                <a:latin typeface="Montserrat"/>
                <a:ea typeface="Montserrat"/>
                <a:cs typeface="Montserrat"/>
                <a:sym typeface="Montserrat"/>
              </a:rPr>
              <a:t>Discipline specific Articulation Task Forces (ATFs) consist of faculty members appointed by their institutions to represent both the institution and their specific academic area(s). Discipline specific ATFs serve as a forum for public community colleges and universities to cooperatively exchange articulation information in a timely manner in order to actively participate in the implementation of the Arizona Transfer System.</a:t>
            </a:r>
          </a:p>
        </p:txBody>
      </p:sp>
      <p:sp>
        <p:nvSpPr>
          <p:cNvPr id="10" name="TextBox 10"/>
          <p:cNvSpPr txBox="1"/>
          <p:nvPr/>
        </p:nvSpPr>
        <p:spPr>
          <a:xfrm>
            <a:off x="7674533" y="4205025"/>
            <a:ext cx="1927630" cy="1893569"/>
          </a:xfrm>
          <a:prstGeom prst="rect">
            <a:avLst/>
          </a:prstGeom>
        </p:spPr>
        <p:txBody>
          <a:bodyPr lIns="0" tIns="0" rIns="0" bIns="0" rtlCol="0" anchor="t">
            <a:spAutoFit/>
          </a:bodyPr>
          <a:lstStyle/>
          <a:p>
            <a:pPr algn="ctr">
              <a:lnSpc>
                <a:spcPts val="3780"/>
              </a:lnSpc>
            </a:pPr>
            <a:r>
              <a:rPr lang="en-US" sz="2700" b="1">
                <a:solidFill>
                  <a:srgbClr val="1F3685"/>
                </a:solidFill>
                <a:latin typeface="Canva Sans Bold"/>
                <a:ea typeface="Canva Sans Bold"/>
                <a:cs typeface="Canva Sans Bold"/>
                <a:sym typeface="Canva Sans Bold"/>
              </a:rPr>
              <a:t>DC represents 30/43 disciplines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941580" y="1249734"/>
            <a:ext cx="4169090" cy="834210"/>
          </a:xfrm>
          <a:custGeom>
            <a:avLst/>
            <a:gdLst/>
            <a:ahLst/>
            <a:cxnLst/>
            <a:rect l="l" t="t" r="r" b="b"/>
            <a:pathLst>
              <a:path w="4169090" h="834210">
                <a:moveTo>
                  <a:pt x="0" y="0"/>
                </a:moveTo>
                <a:lnTo>
                  <a:pt x="4169090" y="0"/>
                </a:lnTo>
                <a:lnTo>
                  <a:pt x="4169090" y="834210"/>
                </a:lnTo>
                <a:lnTo>
                  <a:pt x="0" y="834210"/>
                </a:lnTo>
                <a:lnTo>
                  <a:pt x="0" y="0"/>
                </a:lnTo>
                <a:close/>
              </a:path>
            </a:pathLst>
          </a:custGeom>
          <a:blipFill>
            <a:blip r:embed="rId2">
              <a:extLst>
                <a:ext uri="{96DAC541-7B7A-43D3-8B79-37D633B846F1}">
                  <asvg:svgBlip xmlns:asvg="http://schemas.microsoft.com/office/drawing/2016/SVG/main" r:embed="rId3"/>
                </a:ext>
              </a:extLst>
            </a:blip>
            <a:stretch>
              <a:fillRect l="-66014" r="-67935" b="-276950"/>
            </a:stretch>
          </a:blipFill>
        </p:spPr>
      </p:sp>
      <p:grpSp>
        <p:nvGrpSpPr>
          <p:cNvPr id="3" name="Group 3"/>
          <p:cNvGrpSpPr/>
          <p:nvPr/>
        </p:nvGrpSpPr>
        <p:grpSpPr>
          <a:xfrm>
            <a:off x="-653607" y="6962442"/>
            <a:ext cx="10844387" cy="703368"/>
            <a:chOff x="0" y="0"/>
            <a:chExt cx="4016440" cy="260507"/>
          </a:xfrm>
        </p:grpSpPr>
        <p:sp>
          <p:nvSpPr>
            <p:cNvPr id="4" name="Freeform 4"/>
            <p:cNvSpPr/>
            <p:nvPr/>
          </p:nvSpPr>
          <p:spPr>
            <a:xfrm>
              <a:off x="0" y="0"/>
              <a:ext cx="4016440" cy="260507"/>
            </a:xfrm>
            <a:custGeom>
              <a:avLst/>
              <a:gdLst/>
              <a:ahLst/>
              <a:cxnLst/>
              <a:rect l="l" t="t" r="r" b="b"/>
              <a:pathLst>
                <a:path w="4016440" h="260507">
                  <a:moveTo>
                    <a:pt x="25701" y="0"/>
                  </a:moveTo>
                  <a:lnTo>
                    <a:pt x="3990739" y="0"/>
                  </a:lnTo>
                  <a:cubicBezTo>
                    <a:pt x="3997555" y="0"/>
                    <a:pt x="4004092" y="2708"/>
                    <a:pt x="4008912" y="7528"/>
                  </a:cubicBezTo>
                  <a:cubicBezTo>
                    <a:pt x="4013732" y="12347"/>
                    <a:pt x="4016440" y="18885"/>
                    <a:pt x="4016440" y="25701"/>
                  </a:cubicBezTo>
                  <a:lnTo>
                    <a:pt x="4016440" y="234806"/>
                  </a:lnTo>
                  <a:cubicBezTo>
                    <a:pt x="4016440" y="241622"/>
                    <a:pt x="4013732" y="248159"/>
                    <a:pt x="4008912" y="252979"/>
                  </a:cubicBezTo>
                  <a:cubicBezTo>
                    <a:pt x="4004092" y="257799"/>
                    <a:pt x="3997555" y="260507"/>
                    <a:pt x="3990739" y="260507"/>
                  </a:cubicBezTo>
                  <a:lnTo>
                    <a:pt x="25701" y="260507"/>
                  </a:lnTo>
                  <a:cubicBezTo>
                    <a:pt x="11507" y="260507"/>
                    <a:pt x="0" y="249000"/>
                    <a:pt x="0" y="234806"/>
                  </a:cubicBezTo>
                  <a:lnTo>
                    <a:pt x="0" y="25701"/>
                  </a:lnTo>
                  <a:cubicBezTo>
                    <a:pt x="0" y="18885"/>
                    <a:pt x="2708" y="12347"/>
                    <a:pt x="7528" y="7528"/>
                  </a:cubicBezTo>
                  <a:cubicBezTo>
                    <a:pt x="12347" y="2708"/>
                    <a:pt x="18885" y="0"/>
                    <a:pt x="25701" y="0"/>
                  </a:cubicBezTo>
                  <a:close/>
                </a:path>
              </a:pathLst>
            </a:custGeom>
            <a:solidFill>
              <a:srgbClr val="1F3685"/>
            </a:solidFill>
          </p:spPr>
        </p:sp>
        <p:sp>
          <p:nvSpPr>
            <p:cNvPr id="5" name="TextBox 5"/>
            <p:cNvSpPr txBox="1"/>
            <p:nvPr/>
          </p:nvSpPr>
          <p:spPr>
            <a:xfrm>
              <a:off x="0" y="47625"/>
              <a:ext cx="4016440" cy="212882"/>
            </a:xfrm>
            <a:prstGeom prst="rect">
              <a:avLst/>
            </a:prstGeom>
          </p:spPr>
          <p:txBody>
            <a:bodyPr lIns="50800" tIns="50800" rIns="50800" bIns="50800" rtlCol="0" anchor="ctr"/>
            <a:lstStyle/>
            <a:p>
              <a:pPr algn="ctr">
                <a:lnSpc>
                  <a:spcPts val="1620"/>
                </a:lnSpc>
              </a:pPr>
              <a:endParaRPr/>
            </a:p>
          </p:txBody>
        </p:sp>
      </p:grpSp>
      <p:sp>
        <p:nvSpPr>
          <p:cNvPr id="6" name="Freeform 6"/>
          <p:cNvSpPr/>
          <p:nvPr/>
        </p:nvSpPr>
        <p:spPr>
          <a:xfrm>
            <a:off x="8115300" y="740199"/>
            <a:ext cx="906780" cy="906780"/>
          </a:xfrm>
          <a:custGeom>
            <a:avLst/>
            <a:gdLst/>
            <a:ahLst/>
            <a:cxnLst/>
            <a:rect l="l" t="t" r="r" b="b"/>
            <a:pathLst>
              <a:path w="906780" h="906780">
                <a:moveTo>
                  <a:pt x="0" y="0"/>
                </a:moveTo>
                <a:lnTo>
                  <a:pt x="906780" y="0"/>
                </a:lnTo>
                <a:lnTo>
                  <a:pt x="906780" y="906781"/>
                </a:lnTo>
                <a:lnTo>
                  <a:pt x="0" y="906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560070" y="978535"/>
            <a:ext cx="6707686" cy="1007745"/>
          </a:xfrm>
          <a:prstGeom prst="rect">
            <a:avLst/>
          </a:prstGeom>
        </p:spPr>
        <p:txBody>
          <a:bodyPr lIns="0" tIns="0" rIns="0" bIns="0" rtlCol="0" anchor="t">
            <a:spAutoFit/>
          </a:bodyPr>
          <a:lstStyle/>
          <a:p>
            <a:pPr marL="0" lvl="0" indent="0" algn="l">
              <a:lnSpc>
                <a:spcPts val="3780"/>
              </a:lnSpc>
            </a:pPr>
            <a:r>
              <a:rPr lang="en-US" sz="4200">
                <a:solidFill>
                  <a:srgbClr val="1F3685"/>
                </a:solidFill>
                <a:latin typeface="Archivo Black"/>
                <a:ea typeface="Archivo Black"/>
                <a:cs typeface="Archivo Black"/>
                <a:sym typeface="Archivo Black"/>
              </a:rPr>
              <a:t>HOW DISCIPLINE SPECIFIC ATFS WORK</a:t>
            </a:r>
          </a:p>
        </p:txBody>
      </p:sp>
      <p:sp>
        <p:nvSpPr>
          <p:cNvPr id="8" name="TextBox 8"/>
          <p:cNvSpPr txBox="1"/>
          <p:nvPr/>
        </p:nvSpPr>
        <p:spPr>
          <a:xfrm>
            <a:off x="886449" y="2727776"/>
            <a:ext cx="7980702" cy="3135630"/>
          </a:xfrm>
          <a:prstGeom prst="rect">
            <a:avLst/>
          </a:prstGeom>
        </p:spPr>
        <p:txBody>
          <a:bodyPr lIns="0" tIns="0" rIns="0" bIns="0" rtlCol="0" anchor="t">
            <a:spAutoFit/>
          </a:bodyPr>
          <a:lstStyle/>
          <a:p>
            <a:pPr algn="l">
              <a:lnSpc>
                <a:spcPts val="2520"/>
              </a:lnSpc>
              <a:spcBef>
                <a:spcPct val="0"/>
              </a:spcBef>
            </a:pPr>
            <a:r>
              <a:rPr lang="en-US" sz="1800">
                <a:solidFill>
                  <a:srgbClr val="1F3685"/>
                </a:solidFill>
                <a:latin typeface="Montserrat"/>
                <a:ea typeface="Montserrat"/>
                <a:cs typeface="Montserrat"/>
                <a:sym typeface="Montserrat"/>
              </a:rPr>
              <a:t>Discipline specific ATFs meet annually to discuss transfer, curriculum, and articulation issues. Additionally, ATFs focus on planning for the future, ensuring student success, sharing developments, collaborating on partnership programs, and designing innovative programs for Arizona constituents.</a:t>
            </a:r>
          </a:p>
          <a:p>
            <a:pPr algn="l">
              <a:lnSpc>
                <a:spcPts val="2520"/>
              </a:lnSpc>
              <a:spcBef>
                <a:spcPct val="0"/>
              </a:spcBef>
            </a:pPr>
            <a:endParaRPr lang="en-US" sz="1800">
              <a:solidFill>
                <a:srgbClr val="1F3685"/>
              </a:solidFill>
              <a:latin typeface="Montserrat"/>
              <a:ea typeface="Montserrat"/>
              <a:cs typeface="Montserrat"/>
              <a:sym typeface="Montserrat"/>
            </a:endParaRPr>
          </a:p>
          <a:p>
            <a:pPr algn="l">
              <a:lnSpc>
                <a:spcPts val="2520"/>
              </a:lnSpc>
              <a:spcBef>
                <a:spcPct val="0"/>
              </a:spcBef>
            </a:pPr>
            <a:r>
              <a:rPr lang="en-US" sz="1800">
                <a:solidFill>
                  <a:srgbClr val="1F3685"/>
                </a:solidFill>
                <a:latin typeface="Montserrat"/>
                <a:ea typeface="Montserrat"/>
                <a:cs typeface="Montserrat"/>
                <a:sym typeface="Montserrat"/>
              </a:rPr>
              <a:t>Each institution/district with courses and/or programs that transfer into the corresponding baccalaureate degree(s) designates a Lead Member with voting privileges for that ATF. Other membership categories include Member, Liaison, and Alternate.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5350717" y="3479423"/>
            <a:ext cx="7467828" cy="4941441"/>
          </a:xfrm>
          <a:custGeom>
            <a:avLst/>
            <a:gdLst/>
            <a:ahLst/>
            <a:cxnLst/>
            <a:rect l="l" t="t" r="r" b="b"/>
            <a:pathLst>
              <a:path w="7467828" h="4941441">
                <a:moveTo>
                  <a:pt x="7467828" y="0"/>
                </a:moveTo>
                <a:lnTo>
                  <a:pt x="0" y="0"/>
                </a:lnTo>
                <a:lnTo>
                  <a:pt x="0" y="4941441"/>
                </a:lnTo>
                <a:lnTo>
                  <a:pt x="7467828" y="4941441"/>
                </a:lnTo>
                <a:lnTo>
                  <a:pt x="7467828"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512907" y="1487343"/>
            <a:ext cx="1025814" cy="1025814"/>
          </a:xfrm>
          <a:custGeom>
            <a:avLst/>
            <a:gdLst/>
            <a:ahLst/>
            <a:cxnLst/>
            <a:rect l="l" t="t" r="r" b="b"/>
            <a:pathLst>
              <a:path w="1025814" h="1025814">
                <a:moveTo>
                  <a:pt x="0" y="0"/>
                </a:moveTo>
                <a:lnTo>
                  <a:pt x="1025814" y="0"/>
                </a:lnTo>
                <a:lnTo>
                  <a:pt x="1025814" y="1025814"/>
                </a:lnTo>
                <a:lnTo>
                  <a:pt x="0" y="10258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6852376" y="5747660"/>
            <a:ext cx="1085820" cy="1085820"/>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FE9FF"/>
            </a:solidFill>
          </p:spPr>
        </p:sp>
        <p:sp>
          <p:nvSpPr>
            <p:cNvPr id="6" name="TextBox 6"/>
            <p:cNvSpPr txBox="1"/>
            <p:nvPr/>
          </p:nvSpPr>
          <p:spPr>
            <a:xfrm>
              <a:off x="76200" y="123825"/>
              <a:ext cx="660400" cy="612775"/>
            </a:xfrm>
            <a:prstGeom prst="rect">
              <a:avLst/>
            </a:prstGeom>
          </p:spPr>
          <p:txBody>
            <a:bodyPr lIns="50800" tIns="50800" rIns="50800" bIns="50800" rtlCol="0" anchor="ctr"/>
            <a:lstStyle/>
            <a:p>
              <a:pPr algn="ctr">
                <a:lnSpc>
                  <a:spcPts val="1620"/>
                </a:lnSpc>
              </a:pPr>
              <a:endParaRPr/>
            </a:p>
          </p:txBody>
        </p:sp>
      </p:grpSp>
      <p:sp>
        <p:nvSpPr>
          <p:cNvPr id="7" name="TextBox 7"/>
          <p:cNvSpPr txBox="1"/>
          <p:nvPr/>
        </p:nvSpPr>
        <p:spPr>
          <a:xfrm>
            <a:off x="961492" y="479598"/>
            <a:ext cx="7830616" cy="1007745"/>
          </a:xfrm>
          <a:prstGeom prst="rect">
            <a:avLst/>
          </a:prstGeom>
        </p:spPr>
        <p:txBody>
          <a:bodyPr lIns="0" tIns="0" rIns="0" bIns="0" rtlCol="0" anchor="t">
            <a:spAutoFit/>
          </a:bodyPr>
          <a:lstStyle/>
          <a:p>
            <a:pPr marL="0" lvl="0" indent="0" algn="ctr">
              <a:lnSpc>
                <a:spcPts val="3780"/>
              </a:lnSpc>
            </a:pPr>
            <a:r>
              <a:rPr lang="en-US" sz="4200">
                <a:solidFill>
                  <a:srgbClr val="1F3685"/>
                </a:solidFill>
                <a:latin typeface="Archivo Black"/>
                <a:ea typeface="Archivo Black"/>
                <a:cs typeface="Archivo Black"/>
                <a:sym typeface="Archivo Black"/>
              </a:rPr>
              <a:t>ATF ROLES &amp; RESPONSIBILITIES</a:t>
            </a:r>
          </a:p>
        </p:txBody>
      </p:sp>
      <p:sp>
        <p:nvSpPr>
          <p:cNvPr id="8" name="TextBox 8"/>
          <p:cNvSpPr txBox="1"/>
          <p:nvPr/>
        </p:nvSpPr>
        <p:spPr>
          <a:xfrm>
            <a:off x="403355" y="1752088"/>
            <a:ext cx="8843950" cy="4549267"/>
          </a:xfrm>
          <a:prstGeom prst="rect">
            <a:avLst/>
          </a:prstGeom>
        </p:spPr>
        <p:txBody>
          <a:bodyPr lIns="0" tIns="0" rIns="0" bIns="0" rtlCol="0" anchor="t">
            <a:spAutoFit/>
          </a:bodyPr>
          <a:lstStyle/>
          <a:p>
            <a:pPr marL="410209" lvl="1" indent="-205105" algn="l">
              <a:lnSpc>
                <a:spcPts val="3058"/>
              </a:lnSpc>
              <a:buFont typeface="Arial"/>
              <a:buChar char="•"/>
            </a:pPr>
            <a:r>
              <a:rPr lang="en-US" sz="1899" b="1">
                <a:solidFill>
                  <a:srgbClr val="1F3685"/>
                </a:solidFill>
                <a:latin typeface="Montserrat Bold"/>
                <a:ea typeface="Montserrat Bold"/>
                <a:cs typeface="Montserrat Bold"/>
                <a:sym typeface="Montserrat Bold"/>
              </a:rPr>
              <a:t>Lead Member</a:t>
            </a:r>
            <a:r>
              <a:rPr lang="en-US" sz="1899">
                <a:solidFill>
                  <a:srgbClr val="1F3685"/>
                </a:solidFill>
                <a:latin typeface="Montserrat"/>
                <a:ea typeface="Montserrat"/>
                <a:cs typeface="Montserrat"/>
                <a:sym typeface="Montserrat"/>
              </a:rPr>
              <a:t> - One individual faculty member officially representing his/her institution or district and has voting privileges.</a:t>
            </a:r>
          </a:p>
          <a:p>
            <a:pPr marL="410209" lvl="1" indent="-205105" algn="l">
              <a:lnSpc>
                <a:spcPts val="3058"/>
              </a:lnSpc>
              <a:buFont typeface="Arial"/>
              <a:buChar char="•"/>
            </a:pPr>
            <a:r>
              <a:rPr lang="en-US" sz="1899" b="1">
                <a:solidFill>
                  <a:srgbClr val="1F3685"/>
                </a:solidFill>
                <a:latin typeface="Montserrat Bold"/>
                <a:ea typeface="Montserrat Bold"/>
                <a:cs typeface="Montserrat Bold"/>
                <a:sym typeface="Montserrat Bold"/>
              </a:rPr>
              <a:t>Alternate</a:t>
            </a:r>
            <a:r>
              <a:rPr lang="en-US" sz="1899">
                <a:solidFill>
                  <a:srgbClr val="1F3685"/>
                </a:solidFill>
                <a:latin typeface="Montserrat"/>
                <a:ea typeface="Montserrat"/>
                <a:cs typeface="Montserrat"/>
                <a:sym typeface="Montserrat"/>
              </a:rPr>
              <a:t> - Faculty member attending in place of the Lead Member who also has voting privileges.</a:t>
            </a:r>
          </a:p>
          <a:p>
            <a:pPr marL="410209" lvl="1" indent="-205105" algn="l">
              <a:lnSpc>
                <a:spcPts val="3058"/>
              </a:lnSpc>
              <a:buFont typeface="Arial"/>
              <a:buChar char="•"/>
            </a:pPr>
            <a:r>
              <a:rPr lang="en-US" sz="1899" b="1">
                <a:solidFill>
                  <a:srgbClr val="1F3685"/>
                </a:solidFill>
                <a:latin typeface="Montserrat Bold"/>
                <a:ea typeface="Montserrat Bold"/>
                <a:cs typeface="Montserrat Bold"/>
                <a:sym typeface="Montserrat Bold"/>
              </a:rPr>
              <a:t>Member</a:t>
            </a:r>
            <a:r>
              <a:rPr lang="en-US" sz="1899">
                <a:solidFill>
                  <a:srgbClr val="1F3685"/>
                </a:solidFill>
                <a:latin typeface="Montserrat"/>
                <a:ea typeface="Montserrat"/>
                <a:cs typeface="Montserrat"/>
                <a:sym typeface="Montserrat"/>
              </a:rPr>
              <a:t> - A faculty representative in addition to the Lead Member who does not have voting privileges.</a:t>
            </a:r>
          </a:p>
          <a:p>
            <a:pPr marL="410209" lvl="1" indent="-205105" algn="l">
              <a:lnSpc>
                <a:spcPts val="3058"/>
              </a:lnSpc>
              <a:buFont typeface="Arial"/>
              <a:buChar char="•"/>
            </a:pPr>
            <a:r>
              <a:rPr lang="en-US" sz="1899" b="1">
                <a:solidFill>
                  <a:srgbClr val="1F3685"/>
                </a:solidFill>
                <a:latin typeface="Montserrat Bold"/>
                <a:ea typeface="Montserrat Bold"/>
                <a:cs typeface="Montserrat Bold"/>
                <a:sym typeface="Montserrat Bold"/>
              </a:rPr>
              <a:t>Liaison </a:t>
            </a:r>
            <a:r>
              <a:rPr lang="en-US" sz="1899">
                <a:solidFill>
                  <a:srgbClr val="1F3685"/>
                </a:solidFill>
                <a:latin typeface="Montserrat"/>
                <a:ea typeface="Montserrat"/>
                <a:cs typeface="Montserrat"/>
                <a:sym typeface="Montserrat"/>
              </a:rPr>
              <a:t>- A non-faculty individual who attend meetings for information or observation purposes and does not have voting privileges. AZTransfer meeting facilitators are identified as liaisons for discipline ATFs for the term in which they facilitate that meeting.</a:t>
            </a:r>
          </a:p>
          <a:p>
            <a:pPr marL="410209" lvl="1" indent="-205105" algn="l">
              <a:lnSpc>
                <a:spcPts val="3058"/>
              </a:lnSpc>
              <a:buFont typeface="Arial"/>
              <a:buChar char="•"/>
            </a:pPr>
            <a:r>
              <a:rPr lang="en-US" sz="1899" b="1">
                <a:solidFill>
                  <a:srgbClr val="1F3685"/>
                </a:solidFill>
                <a:latin typeface="Montserrat Bold"/>
                <a:ea typeface="Montserrat Bold"/>
                <a:cs typeface="Montserrat Bold"/>
                <a:sym typeface="Montserrat Bold"/>
              </a:rPr>
              <a:t>Listserv Only</a:t>
            </a:r>
            <a:r>
              <a:rPr lang="en-US" sz="1899">
                <a:solidFill>
                  <a:srgbClr val="1F3685"/>
                </a:solidFill>
                <a:latin typeface="Montserrat"/>
                <a:ea typeface="Montserrat"/>
                <a:cs typeface="Montserrat"/>
                <a:sym typeface="Montserrat"/>
              </a:rPr>
              <a:t> - Representatives who do not attend meetings but desire to be on the listserv for information or observation purposes.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H="1">
            <a:off x="-5262243" y="3304520"/>
            <a:ext cx="9753600" cy="3144561"/>
          </a:xfrm>
          <a:custGeom>
            <a:avLst/>
            <a:gdLst/>
            <a:ahLst/>
            <a:cxnLst/>
            <a:rect l="l" t="t" r="r" b="b"/>
            <a:pathLst>
              <a:path w="9753600" h="3144561">
                <a:moveTo>
                  <a:pt x="9753600" y="0"/>
                </a:moveTo>
                <a:lnTo>
                  <a:pt x="0" y="0"/>
                </a:lnTo>
                <a:lnTo>
                  <a:pt x="0" y="3144560"/>
                </a:lnTo>
                <a:lnTo>
                  <a:pt x="9753600" y="3144560"/>
                </a:lnTo>
                <a:lnTo>
                  <a:pt x="975360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400000" flipV="1">
            <a:off x="5281293" y="866120"/>
            <a:ext cx="9753600" cy="3144561"/>
          </a:xfrm>
          <a:custGeom>
            <a:avLst/>
            <a:gdLst/>
            <a:ahLst/>
            <a:cxnLst/>
            <a:rect l="l" t="t" r="r" b="b"/>
            <a:pathLst>
              <a:path w="9753600" h="3144561">
                <a:moveTo>
                  <a:pt x="0" y="3144560"/>
                </a:moveTo>
                <a:lnTo>
                  <a:pt x="9753600" y="3144560"/>
                </a:lnTo>
                <a:lnTo>
                  <a:pt x="9753600" y="0"/>
                </a:lnTo>
                <a:lnTo>
                  <a:pt x="0" y="0"/>
                </a:lnTo>
                <a:lnTo>
                  <a:pt x="0" y="314456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731520" y="334328"/>
            <a:ext cx="794385" cy="794385"/>
          </a:xfrm>
          <a:custGeom>
            <a:avLst/>
            <a:gdLst/>
            <a:ahLst/>
            <a:cxnLst/>
            <a:rect l="l" t="t" r="r" b="b"/>
            <a:pathLst>
              <a:path w="794385" h="794385">
                <a:moveTo>
                  <a:pt x="0" y="0"/>
                </a:moveTo>
                <a:lnTo>
                  <a:pt x="794385" y="0"/>
                </a:lnTo>
                <a:lnTo>
                  <a:pt x="794385" y="794384"/>
                </a:lnTo>
                <a:lnTo>
                  <a:pt x="0" y="7943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6368793" y="6690760"/>
            <a:ext cx="1248880" cy="1248880"/>
          </a:xfrm>
          <a:custGeom>
            <a:avLst/>
            <a:gdLst/>
            <a:ahLst/>
            <a:cxnLst/>
            <a:rect l="l" t="t" r="r" b="b"/>
            <a:pathLst>
              <a:path w="1248880" h="1248880">
                <a:moveTo>
                  <a:pt x="0" y="0"/>
                </a:moveTo>
                <a:lnTo>
                  <a:pt x="1248880" y="0"/>
                </a:lnTo>
                <a:lnTo>
                  <a:pt x="1248880" y="1248880"/>
                </a:lnTo>
                <a:lnTo>
                  <a:pt x="0" y="12488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1700114" y="389078"/>
            <a:ext cx="6353372" cy="1007745"/>
          </a:xfrm>
          <a:prstGeom prst="rect">
            <a:avLst/>
          </a:prstGeom>
        </p:spPr>
        <p:txBody>
          <a:bodyPr lIns="0" tIns="0" rIns="0" bIns="0" rtlCol="0" anchor="t">
            <a:spAutoFit/>
          </a:bodyPr>
          <a:lstStyle/>
          <a:p>
            <a:pPr marL="0" lvl="0" indent="0" algn="ctr">
              <a:lnSpc>
                <a:spcPts val="3780"/>
              </a:lnSpc>
            </a:pPr>
            <a:r>
              <a:rPr lang="en-US" sz="4200">
                <a:solidFill>
                  <a:srgbClr val="1F3685"/>
                </a:solidFill>
                <a:latin typeface="Archivo Black"/>
                <a:ea typeface="Archivo Black"/>
                <a:cs typeface="Archivo Black"/>
                <a:sym typeface="Archivo Black"/>
              </a:rPr>
              <a:t>ATF MEETING AGENDA</a:t>
            </a:r>
          </a:p>
        </p:txBody>
      </p:sp>
      <p:sp>
        <p:nvSpPr>
          <p:cNvPr id="7" name="TextBox 7"/>
          <p:cNvSpPr txBox="1"/>
          <p:nvPr/>
        </p:nvSpPr>
        <p:spPr>
          <a:xfrm>
            <a:off x="562560" y="1481358"/>
            <a:ext cx="8340983" cy="5512435"/>
          </a:xfrm>
          <a:prstGeom prst="rect">
            <a:avLst/>
          </a:prstGeom>
        </p:spPr>
        <p:txBody>
          <a:bodyPr lIns="0" tIns="0" rIns="0" bIns="0" rtlCol="0" anchor="t">
            <a:spAutoFit/>
          </a:bodyPr>
          <a:lstStyle/>
          <a:p>
            <a:pPr algn="l">
              <a:lnSpc>
                <a:spcPts val="2240"/>
              </a:lnSpc>
            </a:pPr>
            <a:r>
              <a:rPr lang="en-US" sz="1600">
                <a:solidFill>
                  <a:srgbClr val="1F3685"/>
                </a:solidFill>
                <a:latin typeface="Montserrat"/>
                <a:ea typeface="Montserrat"/>
                <a:cs typeface="Montserrat"/>
                <a:sym typeface="Montserrat"/>
              </a:rPr>
              <a:t>Specific agenda items reviewed before and during each ATF meeting include but are not limited to:</a:t>
            </a:r>
          </a:p>
          <a:p>
            <a:pPr marL="345441" lvl="1" indent="-172721" algn="l">
              <a:lnSpc>
                <a:spcPts val="2240"/>
              </a:lnSpc>
              <a:buFont typeface="Arial"/>
              <a:buChar char="•"/>
            </a:pPr>
            <a:r>
              <a:rPr lang="en-US" sz="1600">
                <a:solidFill>
                  <a:srgbClr val="1F3685"/>
                </a:solidFill>
                <a:latin typeface="Montserrat"/>
                <a:ea typeface="Montserrat"/>
                <a:cs typeface="Montserrat"/>
                <a:sym typeface="Montserrat"/>
              </a:rPr>
              <a:t>Course Equivalency Guide (CEG) information for all associated departmental prefixes;</a:t>
            </a:r>
          </a:p>
          <a:p>
            <a:pPr marL="345441" lvl="1" indent="-172721" algn="l">
              <a:lnSpc>
                <a:spcPts val="2240"/>
              </a:lnSpc>
              <a:buFont typeface="Arial"/>
              <a:buChar char="•"/>
            </a:pPr>
            <a:r>
              <a:rPr lang="en-US" sz="1600">
                <a:solidFill>
                  <a:srgbClr val="1F3685"/>
                </a:solidFill>
                <a:latin typeface="Montserrat"/>
                <a:ea typeface="Montserrat"/>
                <a:cs typeface="Montserrat"/>
                <a:sym typeface="Montserrat"/>
              </a:rPr>
              <a:t>Courses in the ATF Common Course Matrix (CCM);</a:t>
            </a:r>
          </a:p>
          <a:p>
            <a:pPr marL="345441" lvl="1" indent="-172721" algn="l">
              <a:lnSpc>
                <a:spcPts val="2240"/>
              </a:lnSpc>
              <a:buFont typeface="Arial"/>
              <a:buChar char="•"/>
            </a:pPr>
            <a:r>
              <a:rPr lang="en-US" sz="1600">
                <a:solidFill>
                  <a:srgbClr val="1F3685"/>
                </a:solidFill>
                <a:latin typeface="Montserrat"/>
                <a:ea typeface="Montserrat"/>
                <a:cs typeface="Montserrat"/>
                <a:sym typeface="Montserrat"/>
              </a:rPr>
              <a:t>University degrees associated with each ATF (completed by the university AZTransfer Facilitator);</a:t>
            </a:r>
          </a:p>
          <a:p>
            <a:pPr marL="345441" lvl="1" indent="-172721" algn="l">
              <a:lnSpc>
                <a:spcPts val="2240"/>
              </a:lnSpc>
              <a:buFont typeface="Arial"/>
              <a:buChar char="•"/>
            </a:pPr>
            <a:r>
              <a:rPr lang="en-US" sz="1600">
                <a:solidFill>
                  <a:srgbClr val="1F3685"/>
                </a:solidFill>
                <a:latin typeface="Montserrat"/>
                <a:ea typeface="Montserrat"/>
                <a:cs typeface="Montserrat"/>
                <a:sym typeface="Montserrat"/>
              </a:rPr>
              <a:t>College degrees associated with each ATF;</a:t>
            </a:r>
          </a:p>
          <a:p>
            <a:pPr marL="345441" lvl="1" indent="-172721" algn="l">
              <a:lnSpc>
                <a:spcPts val="2240"/>
              </a:lnSpc>
              <a:buFont typeface="Arial"/>
              <a:buChar char="•"/>
            </a:pPr>
            <a:r>
              <a:rPr lang="en-US" sz="1600">
                <a:solidFill>
                  <a:srgbClr val="1F3685"/>
                </a:solidFill>
                <a:latin typeface="Montserrat"/>
                <a:ea typeface="Montserrat"/>
                <a:cs typeface="Montserrat"/>
                <a:sym typeface="Montserrat"/>
              </a:rPr>
              <a:t>Equivalencies in any related exam matrices;</a:t>
            </a:r>
          </a:p>
          <a:p>
            <a:pPr marL="345441" lvl="1" indent="-172721" algn="l">
              <a:lnSpc>
                <a:spcPts val="2240"/>
              </a:lnSpc>
              <a:buFont typeface="Arial"/>
              <a:buChar char="•"/>
            </a:pPr>
            <a:r>
              <a:rPr lang="en-US" sz="1600">
                <a:solidFill>
                  <a:srgbClr val="1F3685"/>
                </a:solidFill>
                <a:latin typeface="Montserrat"/>
                <a:ea typeface="Montserrat"/>
                <a:cs typeface="Montserrat"/>
                <a:sym typeface="Montserrat"/>
              </a:rPr>
              <a:t>Changes in university general education requirements;</a:t>
            </a:r>
          </a:p>
          <a:p>
            <a:pPr marL="345441" lvl="1" indent="-172721" algn="l">
              <a:lnSpc>
                <a:spcPts val="2240"/>
              </a:lnSpc>
              <a:buFont typeface="Arial"/>
              <a:buChar char="•"/>
            </a:pPr>
            <a:r>
              <a:rPr lang="en-US" sz="1600">
                <a:solidFill>
                  <a:srgbClr val="1F3685"/>
                </a:solidFill>
                <a:latin typeface="Montserrat"/>
                <a:ea typeface="Montserrat"/>
                <a:cs typeface="Montserrat"/>
                <a:sym typeface="Montserrat"/>
              </a:rPr>
              <a:t>Curricular changes in courses, programs, and degrees that impact course transfer;</a:t>
            </a:r>
          </a:p>
          <a:p>
            <a:pPr marL="345441" lvl="1" indent="-172721" algn="l">
              <a:lnSpc>
                <a:spcPts val="2240"/>
              </a:lnSpc>
              <a:buFont typeface="Arial"/>
              <a:buChar char="•"/>
            </a:pPr>
            <a:r>
              <a:rPr lang="en-US" sz="1600">
                <a:solidFill>
                  <a:srgbClr val="1F3685"/>
                </a:solidFill>
                <a:latin typeface="Montserrat"/>
                <a:ea typeface="Montserrat"/>
                <a:cs typeface="Montserrat"/>
                <a:sym typeface="Montserrat"/>
              </a:rPr>
              <a:t>The statewide update, presented by the AZTransfer Facilitator assigned to the ATF meeting, which informs participants about changes to AZTransfer and other information that impacts student transfer;</a:t>
            </a:r>
          </a:p>
          <a:p>
            <a:pPr marL="345441" lvl="1" indent="-172721" algn="l">
              <a:lnSpc>
                <a:spcPts val="2240"/>
              </a:lnSpc>
              <a:buFont typeface="Arial"/>
              <a:buChar char="•"/>
            </a:pPr>
            <a:r>
              <a:rPr lang="en-US" sz="1600">
                <a:solidFill>
                  <a:srgbClr val="1F3685"/>
                </a:solidFill>
                <a:latin typeface="Montserrat"/>
                <a:ea typeface="Montserrat"/>
                <a:cs typeface="Montserrat"/>
                <a:sym typeface="Montserrat"/>
              </a:rPr>
              <a:t>Status and/or results of special projects;</a:t>
            </a:r>
          </a:p>
          <a:p>
            <a:pPr marL="345441" lvl="1" indent="-172721" algn="l">
              <a:lnSpc>
                <a:spcPts val="2240"/>
              </a:lnSpc>
              <a:buFont typeface="Arial"/>
              <a:buChar char="•"/>
            </a:pPr>
            <a:r>
              <a:rPr lang="en-US" sz="1600">
                <a:solidFill>
                  <a:srgbClr val="1F3685"/>
                </a:solidFill>
                <a:latin typeface="Montserrat"/>
                <a:ea typeface="Montserrat"/>
                <a:cs typeface="Montserrat"/>
                <a:sym typeface="Montserrat"/>
              </a:rPr>
              <a:t>Information from the AZTransfer Steering Committee;</a:t>
            </a:r>
          </a:p>
          <a:p>
            <a:pPr marL="345441" lvl="1" indent="-172721" algn="l">
              <a:lnSpc>
                <a:spcPts val="2240"/>
              </a:lnSpc>
              <a:buFont typeface="Arial"/>
              <a:buChar char="•"/>
            </a:pPr>
            <a:r>
              <a:rPr lang="en-US" sz="1600">
                <a:solidFill>
                  <a:srgbClr val="1F3685"/>
                </a:solidFill>
                <a:latin typeface="Montserrat"/>
                <a:ea typeface="Montserrat"/>
                <a:cs typeface="Montserrat"/>
                <a:sym typeface="Montserrat"/>
              </a:rPr>
              <a:t>Items tabled from prior meetings that need to be addressed;</a:t>
            </a:r>
          </a:p>
          <a:p>
            <a:pPr marL="345441" lvl="1" indent="-172721" algn="l">
              <a:lnSpc>
                <a:spcPts val="2240"/>
              </a:lnSpc>
              <a:buFont typeface="Arial"/>
              <a:buChar char="•"/>
            </a:pPr>
            <a:r>
              <a:rPr lang="en-US" sz="1600">
                <a:solidFill>
                  <a:srgbClr val="1F3685"/>
                </a:solidFill>
                <a:latin typeface="Montserrat"/>
                <a:ea typeface="Montserrat"/>
                <a:cs typeface="Montserrat"/>
                <a:sym typeface="Montserrat"/>
              </a:rPr>
              <a:t>Selection of next year’s chair, host, meeting date, time, location, note taker, and format (e.g. face-to-face, virtual, etc.).</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H="1">
            <a:off x="-5262243" y="3304520"/>
            <a:ext cx="9753600" cy="3144561"/>
          </a:xfrm>
          <a:custGeom>
            <a:avLst/>
            <a:gdLst/>
            <a:ahLst/>
            <a:cxnLst/>
            <a:rect l="l" t="t" r="r" b="b"/>
            <a:pathLst>
              <a:path w="9753600" h="3144561">
                <a:moveTo>
                  <a:pt x="9753600" y="0"/>
                </a:moveTo>
                <a:lnTo>
                  <a:pt x="0" y="0"/>
                </a:lnTo>
                <a:lnTo>
                  <a:pt x="0" y="3144560"/>
                </a:lnTo>
                <a:lnTo>
                  <a:pt x="9753600" y="3144560"/>
                </a:lnTo>
                <a:lnTo>
                  <a:pt x="975360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400000" flipV="1">
            <a:off x="5281293" y="866120"/>
            <a:ext cx="9753600" cy="3144561"/>
          </a:xfrm>
          <a:custGeom>
            <a:avLst/>
            <a:gdLst/>
            <a:ahLst/>
            <a:cxnLst/>
            <a:rect l="l" t="t" r="r" b="b"/>
            <a:pathLst>
              <a:path w="9753600" h="3144561">
                <a:moveTo>
                  <a:pt x="0" y="3144560"/>
                </a:moveTo>
                <a:lnTo>
                  <a:pt x="9753600" y="3144560"/>
                </a:lnTo>
                <a:lnTo>
                  <a:pt x="9753600" y="0"/>
                </a:lnTo>
                <a:lnTo>
                  <a:pt x="0" y="0"/>
                </a:lnTo>
                <a:lnTo>
                  <a:pt x="0" y="314456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019017" y="142663"/>
            <a:ext cx="794385" cy="794385"/>
          </a:xfrm>
          <a:custGeom>
            <a:avLst/>
            <a:gdLst/>
            <a:ahLst/>
            <a:cxnLst/>
            <a:rect l="l" t="t" r="r" b="b"/>
            <a:pathLst>
              <a:path w="794385" h="794385">
                <a:moveTo>
                  <a:pt x="0" y="0"/>
                </a:moveTo>
                <a:lnTo>
                  <a:pt x="794385" y="0"/>
                </a:lnTo>
                <a:lnTo>
                  <a:pt x="794385" y="794385"/>
                </a:lnTo>
                <a:lnTo>
                  <a:pt x="0" y="7943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6368793" y="6690760"/>
            <a:ext cx="1248880" cy="1248880"/>
          </a:xfrm>
          <a:custGeom>
            <a:avLst/>
            <a:gdLst/>
            <a:ahLst/>
            <a:cxnLst/>
            <a:rect l="l" t="t" r="r" b="b"/>
            <a:pathLst>
              <a:path w="1248880" h="1248880">
                <a:moveTo>
                  <a:pt x="0" y="0"/>
                </a:moveTo>
                <a:lnTo>
                  <a:pt x="1248880" y="0"/>
                </a:lnTo>
                <a:lnTo>
                  <a:pt x="1248880" y="1248880"/>
                </a:lnTo>
                <a:lnTo>
                  <a:pt x="0" y="12488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1700114" y="389078"/>
            <a:ext cx="6353372" cy="1007745"/>
          </a:xfrm>
          <a:prstGeom prst="rect">
            <a:avLst/>
          </a:prstGeom>
        </p:spPr>
        <p:txBody>
          <a:bodyPr lIns="0" tIns="0" rIns="0" bIns="0" rtlCol="0" anchor="t">
            <a:spAutoFit/>
          </a:bodyPr>
          <a:lstStyle/>
          <a:p>
            <a:pPr marL="0" lvl="0" indent="0" algn="ctr">
              <a:lnSpc>
                <a:spcPts val="3780"/>
              </a:lnSpc>
            </a:pPr>
            <a:r>
              <a:rPr lang="en-US" sz="4200">
                <a:solidFill>
                  <a:srgbClr val="1F3685"/>
                </a:solidFill>
                <a:latin typeface="Archivo Black"/>
                <a:ea typeface="Archivo Black"/>
                <a:cs typeface="Archivo Black"/>
                <a:sym typeface="Archivo Black"/>
              </a:rPr>
              <a:t>GOAL &amp; OUTCOMES OF ATF MEETINGS</a:t>
            </a:r>
          </a:p>
        </p:txBody>
      </p:sp>
      <p:sp>
        <p:nvSpPr>
          <p:cNvPr id="7" name="TextBox 7"/>
          <p:cNvSpPr txBox="1"/>
          <p:nvPr/>
        </p:nvSpPr>
        <p:spPr>
          <a:xfrm>
            <a:off x="436267" y="1588928"/>
            <a:ext cx="8953170" cy="5335905"/>
          </a:xfrm>
          <a:prstGeom prst="rect">
            <a:avLst/>
          </a:prstGeom>
        </p:spPr>
        <p:txBody>
          <a:bodyPr lIns="0" tIns="0" rIns="0" bIns="0" rtlCol="0" anchor="t">
            <a:spAutoFit/>
          </a:bodyPr>
          <a:lstStyle/>
          <a:p>
            <a:pPr algn="l">
              <a:lnSpc>
                <a:spcPts val="2520"/>
              </a:lnSpc>
              <a:spcBef>
                <a:spcPct val="0"/>
              </a:spcBef>
            </a:pPr>
            <a:r>
              <a:rPr lang="en-US" sz="1800">
                <a:solidFill>
                  <a:srgbClr val="1F3685"/>
                </a:solidFill>
                <a:latin typeface="Montserrat"/>
                <a:ea typeface="Montserrat"/>
                <a:cs typeface="Montserrat"/>
                <a:sym typeface="Montserrat"/>
              </a:rPr>
              <a:t>The preparation and efforts of ATF meeting participants result in the successful implementation of the Arizona Transfer System to ensure the community college students transfer to Arizona public universities with maximum application of earned college credits toward a baccalaureate degree.</a:t>
            </a:r>
          </a:p>
          <a:p>
            <a:pPr algn="l">
              <a:lnSpc>
                <a:spcPts val="2520"/>
              </a:lnSpc>
              <a:spcBef>
                <a:spcPct val="0"/>
              </a:spcBef>
            </a:pPr>
            <a:endParaRPr lang="en-US" sz="1800">
              <a:solidFill>
                <a:srgbClr val="1F3685"/>
              </a:solidFill>
              <a:latin typeface="Montserrat"/>
              <a:ea typeface="Montserrat"/>
              <a:cs typeface="Montserrat"/>
              <a:sym typeface="Montserrat"/>
            </a:endParaRPr>
          </a:p>
          <a:p>
            <a:pPr algn="l">
              <a:lnSpc>
                <a:spcPts val="2520"/>
              </a:lnSpc>
              <a:spcBef>
                <a:spcPct val="0"/>
              </a:spcBef>
            </a:pPr>
            <a:r>
              <a:rPr lang="en-US" sz="1800" b="1">
                <a:solidFill>
                  <a:srgbClr val="1F3685"/>
                </a:solidFill>
                <a:latin typeface="Montserrat Bold"/>
                <a:ea typeface="Montserrat Bold"/>
                <a:cs typeface="Montserrat Bold"/>
                <a:sym typeface="Montserrat Bold"/>
              </a:rPr>
              <a:t>Discipline specific ATFs make recommendations to:</a:t>
            </a:r>
          </a:p>
          <a:p>
            <a:pPr algn="l">
              <a:lnSpc>
                <a:spcPts val="2520"/>
              </a:lnSpc>
              <a:spcBef>
                <a:spcPct val="0"/>
              </a:spcBef>
            </a:pPr>
            <a:endParaRPr lang="en-US" sz="1800" b="1">
              <a:solidFill>
                <a:srgbClr val="1F3685"/>
              </a:solidFill>
              <a:latin typeface="Montserrat Bold"/>
              <a:ea typeface="Montserrat Bold"/>
              <a:cs typeface="Montserrat Bold"/>
              <a:sym typeface="Montserrat Bold"/>
            </a:endParaRPr>
          </a:p>
          <a:p>
            <a:pPr marL="388620" lvl="1" indent="-194310" algn="l">
              <a:lnSpc>
                <a:spcPts val="2520"/>
              </a:lnSpc>
              <a:buFont typeface="Arial"/>
              <a:buChar char="•"/>
            </a:pPr>
            <a:r>
              <a:rPr lang="en-US" sz="1800">
                <a:solidFill>
                  <a:srgbClr val="1F3685"/>
                </a:solidFill>
                <a:latin typeface="Montserrat"/>
                <a:ea typeface="Montserrat"/>
                <a:cs typeface="Montserrat"/>
                <a:sym typeface="Montserrat"/>
              </a:rPr>
              <a:t>Confirm current baccalaureate degrees within the discipline specific ATF and categories/pathways that articulate with the two-year transfer degrees.</a:t>
            </a:r>
          </a:p>
          <a:p>
            <a:pPr marL="388620" lvl="1" indent="-194310" algn="l">
              <a:lnSpc>
                <a:spcPts val="2520"/>
              </a:lnSpc>
              <a:buFont typeface="Arial"/>
              <a:buChar char="•"/>
            </a:pPr>
            <a:r>
              <a:rPr lang="en-US" sz="1800">
                <a:solidFill>
                  <a:srgbClr val="1F3685"/>
                </a:solidFill>
                <a:latin typeface="Montserrat"/>
                <a:ea typeface="Montserrat"/>
                <a:cs typeface="Montserrat"/>
                <a:sym typeface="Montserrat"/>
              </a:rPr>
              <a:t>Ensure, where applicable, that a minimum of six common lower-division credits for shared majors are identified (Common Courses).</a:t>
            </a:r>
          </a:p>
          <a:p>
            <a:pPr marL="388620" lvl="1" indent="-194310" algn="l">
              <a:lnSpc>
                <a:spcPts val="2520"/>
              </a:lnSpc>
              <a:buFont typeface="Arial"/>
              <a:buChar char="•"/>
            </a:pPr>
            <a:r>
              <a:rPr lang="en-US" sz="1800">
                <a:solidFill>
                  <a:srgbClr val="1F3685"/>
                </a:solidFill>
                <a:latin typeface="Montserrat"/>
                <a:ea typeface="Montserrat"/>
                <a:cs typeface="Montserrat"/>
                <a:sym typeface="Montserrat"/>
              </a:rPr>
              <a:t>Select/affirm the appropriate Arizona General Education Curriculum (AGEC) as part of the lower division preparation for baccalaureate degrees associated with the discipline specific ATF.</a:t>
            </a:r>
          </a:p>
          <a:p>
            <a:pPr marL="388620" lvl="1" indent="-194310" algn="l">
              <a:lnSpc>
                <a:spcPts val="2520"/>
              </a:lnSpc>
              <a:buFont typeface="Arial"/>
              <a:buChar char="•"/>
            </a:pPr>
            <a:r>
              <a:rPr lang="en-US" sz="1800">
                <a:solidFill>
                  <a:srgbClr val="1F3685"/>
                </a:solidFill>
                <a:latin typeface="Montserrat"/>
                <a:ea typeface="Montserrat"/>
                <a:cs typeface="Montserrat"/>
                <a:sym typeface="Montserrat"/>
              </a:rPr>
              <a:t>Update the Course Equivalency Guide (CEG).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H="1">
            <a:off x="-5262243" y="3304520"/>
            <a:ext cx="9753600" cy="3144561"/>
          </a:xfrm>
          <a:custGeom>
            <a:avLst/>
            <a:gdLst/>
            <a:ahLst/>
            <a:cxnLst/>
            <a:rect l="l" t="t" r="r" b="b"/>
            <a:pathLst>
              <a:path w="9753600" h="3144561">
                <a:moveTo>
                  <a:pt x="9753600" y="0"/>
                </a:moveTo>
                <a:lnTo>
                  <a:pt x="0" y="0"/>
                </a:lnTo>
                <a:lnTo>
                  <a:pt x="0" y="3144560"/>
                </a:lnTo>
                <a:lnTo>
                  <a:pt x="9753600" y="3144560"/>
                </a:lnTo>
                <a:lnTo>
                  <a:pt x="975360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400000" flipV="1">
            <a:off x="5281293" y="866120"/>
            <a:ext cx="9753600" cy="3144561"/>
          </a:xfrm>
          <a:custGeom>
            <a:avLst/>
            <a:gdLst/>
            <a:ahLst/>
            <a:cxnLst/>
            <a:rect l="l" t="t" r="r" b="b"/>
            <a:pathLst>
              <a:path w="9753600" h="3144561">
                <a:moveTo>
                  <a:pt x="0" y="3144560"/>
                </a:moveTo>
                <a:lnTo>
                  <a:pt x="9753600" y="3144560"/>
                </a:lnTo>
                <a:lnTo>
                  <a:pt x="9753600" y="0"/>
                </a:lnTo>
                <a:lnTo>
                  <a:pt x="0" y="0"/>
                </a:lnTo>
                <a:lnTo>
                  <a:pt x="0" y="314456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034989" y="67945"/>
            <a:ext cx="794385" cy="794385"/>
          </a:xfrm>
          <a:custGeom>
            <a:avLst/>
            <a:gdLst/>
            <a:ahLst/>
            <a:cxnLst/>
            <a:rect l="l" t="t" r="r" b="b"/>
            <a:pathLst>
              <a:path w="794385" h="794385">
                <a:moveTo>
                  <a:pt x="0" y="0"/>
                </a:moveTo>
                <a:lnTo>
                  <a:pt x="794385" y="0"/>
                </a:lnTo>
                <a:lnTo>
                  <a:pt x="794385" y="794385"/>
                </a:lnTo>
                <a:lnTo>
                  <a:pt x="0" y="7943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TextBox 5"/>
          <p:cNvSpPr txBox="1"/>
          <p:nvPr/>
        </p:nvSpPr>
        <p:spPr>
          <a:xfrm>
            <a:off x="1700114" y="389078"/>
            <a:ext cx="6353372" cy="1007745"/>
          </a:xfrm>
          <a:prstGeom prst="rect">
            <a:avLst/>
          </a:prstGeom>
        </p:spPr>
        <p:txBody>
          <a:bodyPr lIns="0" tIns="0" rIns="0" bIns="0" rtlCol="0" anchor="t">
            <a:spAutoFit/>
          </a:bodyPr>
          <a:lstStyle/>
          <a:p>
            <a:pPr marL="0" lvl="0" indent="0" algn="ctr">
              <a:lnSpc>
                <a:spcPts val="3780"/>
              </a:lnSpc>
            </a:pPr>
            <a:r>
              <a:rPr lang="en-US" sz="4200">
                <a:solidFill>
                  <a:srgbClr val="1F3685"/>
                </a:solidFill>
                <a:latin typeface="Archivo Black"/>
                <a:ea typeface="Archivo Black"/>
                <a:cs typeface="Archivo Black"/>
                <a:sym typeface="Archivo Black"/>
              </a:rPr>
              <a:t>GOAL &amp; OUTCOMES OF ATF MEETINGS</a:t>
            </a:r>
          </a:p>
        </p:txBody>
      </p:sp>
      <p:sp>
        <p:nvSpPr>
          <p:cNvPr id="6" name="TextBox 6"/>
          <p:cNvSpPr txBox="1"/>
          <p:nvPr/>
        </p:nvSpPr>
        <p:spPr>
          <a:xfrm>
            <a:off x="400215" y="833755"/>
            <a:ext cx="8953170" cy="6481445"/>
          </a:xfrm>
          <a:prstGeom prst="rect">
            <a:avLst/>
          </a:prstGeom>
        </p:spPr>
        <p:txBody>
          <a:bodyPr lIns="0" tIns="0" rIns="0" bIns="0" rtlCol="0" anchor="t">
            <a:spAutoFit/>
          </a:bodyPr>
          <a:lstStyle/>
          <a:p>
            <a:pPr algn="l">
              <a:lnSpc>
                <a:spcPts val="2380"/>
              </a:lnSpc>
            </a:pPr>
            <a:r>
              <a:rPr lang="en-US" sz="1700" b="1">
                <a:solidFill>
                  <a:srgbClr val="1F3685"/>
                </a:solidFill>
                <a:latin typeface="Montserrat Bold"/>
                <a:ea typeface="Montserrat Bold"/>
                <a:cs typeface="Montserrat Bold"/>
                <a:sym typeface="Montserrat Bold"/>
              </a:rPr>
              <a:t>CONT’D</a:t>
            </a:r>
          </a:p>
          <a:p>
            <a:pPr algn="l">
              <a:lnSpc>
                <a:spcPts val="2380"/>
              </a:lnSpc>
            </a:pPr>
            <a:endParaRPr lang="en-US" sz="1700" b="1">
              <a:solidFill>
                <a:srgbClr val="1F3685"/>
              </a:solidFill>
              <a:latin typeface="Montserrat Bold"/>
              <a:ea typeface="Montserrat Bold"/>
              <a:cs typeface="Montserrat Bold"/>
              <a:sym typeface="Montserrat Bold"/>
            </a:endParaRPr>
          </a:p>
          <a:p>
            <a:pPr algn="l">
              <a:lnSpc>
                <a:spcPts val="2380"/>
              </a:lnSpc>
            </a:pPr>
            <a:r>
              <a:rPr lang="en-US" sz="1700" b="1">
                <a:solidFill>
                  <a:srgbClr val="1F3685"/>
                </a:solidFill>
                <a:latin typeface="Montserrat Bold"/>
                <a:ea typeface="Montserrat Bold"/>
                <a:cs typeface="Montserrat Bold"/>
                <a:sym typeface="Montserrat Bold"/>
              </a:rPr>
              <a:t>Discipline specific ATFs provide mechanisms for anticipating and/or resolving transfer issues by:</a:t>
            </a:r>
          </a:p>
          <a:p>
            <a:pPr marL="367031" lvl="1" indent="-183515" algn="l">
              <a:lnSpc>
                <a:spcPts val="2380"/>
              </a:lnSpc>
              <a:buFont typeface="Arial"/>
              <a:buChar char="•"/>
            </a:pPr>
            <a:r>
              <a:rPr lang="en-US" sz="1700">
                <a:solidFill>
                  <a:srgbClr val="1F3685"/>
                </a:solidFill>
                <a:latin typeface="Montserrat"/>
                <a:ea typeface="Montserrat"/>
                <a:cs typeface="Montserrat"/>
                <a:sym typeface="Montserrat"/>
              </a:rPr>
              <a:t>Communicating accurate information regarding university degree program requirements and the transferability of community college courses to those programs.</a:t>
            </a:r>
          </a:p>
          <a:p>
            <a:pPr marL="367031" lvl="1" indent="-183515" algn="l">
              <a:lnSpc>
                <a:spcPts val="2380"/>
              </a:lnSpc>
              <a:buFont typeface="Arial"/>
              <a:buChar char="•"/>
            </a:pPr>
            <a:r>
              <a:rPr lang="en-US" sz="1700">
                <a:solidFill>
                  <a:srgbClr val="1F3685"/>
                </a:solidFill>
                <a:latin typeface="Montserrat"/>
                <a:ea typeface="Montserrat"/>
                <a:cs typeface="Montserrat"/>
                <a:sym typeface="Montserrat"/>
              </a:rPr>
              <a:t>Posting the completed ATF report and meeting notes within 14 days, including:</a:t>
            </a:r>
          </a:p>
          <a:p>
            <a:pPr marL="367031" lvl="1" indent="-183515" algn="l">
              <a:lnSpc>
                <a:spcPts val="2380"/>
              </a:lnSpc>
              <a:buFont typeface="Arial"/>
              <a:buChar char="•"/>
            </a:pPr>
            <a:r>
              <a:rPr lang="en-US" sz="1700">
                <a:solidFill>
                  <a:srgbClr val="1F3685"/>
                </a:solidFill>
                <a:latin typeface="Montserrat"/>
                <a:ea typeface="Montserrat"/>
                <a:cs typeface="Montserrat"/>
                <a:sym typeface="Montserrat"/>
              </a:rPr>
              <a:t>Institutions and names of ATF members represented at the meeting.</a:t>
            </a:r>
          </a:p>
          <a:p>
            <a:pPr marL="367031" lvl="1" indent="-183515" algn="l">
              <a:lnSpc>
                <a:spcPts val="2380"/>
              </a:lnSpc>
              <a:buFont typeface="Arial"/>
              <a:buChar char="•"/>
            </a:pPr>
            <a:r>
              <a:rPr lang="en-US" sz="1700">
                <a:solidFill>
                  <a:srgbClr val="1F3685"/>
                </a:solidFill>
                <a:latin typeface="Montserrat"/>
                <a:ea typeface="Montserrat"/>
                <a:cs typeface="Montserrat"/>
                <a:sym typeface="Montserrat"/>
              </a:rPr>
              <a:t>New, confirmed, or changed pathways.</a:t>
            </a:r>
          </a:p>
          <a:p>
            <a:pPr marL="367031" lvl="1" indent="-183515" algn="l">
              <a:lnSpc>
                <a:spcPts val="2380"/>
              </a:lnSpc>
              <a:buFont typeface="Arial"/>
              <a:buChar char="•"/>
            </a:pPr>
            <a:r>
              <a:rPr lang="en-US" sz="1700">
                <a:solidFill>
                  <a:srgbClr val="1F3685"/>
                </a:solidFill>
                <a:latin typeface="Montserrat"/>
                <a:ea typeface="Montserrat"/>
                <a:cs typeface="Montserrat"/>
                <a:sym typeface="Montserrat"/>
              </a:rPr>
              <a:t>New, confirmed, or changed common courses.</a:t>
            </a:r>
          </a:p>
          <a:p>
            <a:pPr marL="367031" lvl="1" indent="-183515" algn="l">
              <a:lnSpc>
                <a:spcPts val="2380"/>
              </a:lnSpc>
              <a:buFont typeface="Arial"/>
              <a:buChar char="•"/>
            </a:pPr>
            <a:r>
              <a:rPr lang="en-US" sz="1700">
                <a:solidFill>
                  <a:srgbClr val="1F3685"/>
                </a:solidFill>
                <a:latin typeface="Montserrat"/>
                <a:ea typeface="Montserrat"/>
                <a:cs typeface="Montserrat"/>
                <a:sym typeface="Montserrat"/>
              </a:rPr>
              <a:t>New, confirmed, or changed exam equivalencies.</a:t>
            </a:r>
          </a:p>
          <a:p>
            <a:pPr marL="367031" lvl="1" indent="-183515" algn="l">
              <a:lnSpc>
                <a:spcPts val="2380"/>
              </a:lnSpc>
              <a:buFont typeface="Arial"/>
              <a:buChar char="•"/>
            </a:pPr>
            <a:r>
              <a:rPr lang="en-US" sz="1700">
                <a:solidFill>
                  <a:srgbClr val="1F3685"/>
                </a:solidFill>
                <a:latin typeface="Montserrat"/>
                <a:ea typeface="Montserrat"/>
                <a:cs typeface="Montserrat"/>
                <a:sym typeface="Montserrat"/>
              </a:rPr>
              <a:t>New agreements regarding any of the five exam programs.</a:t>
            </a:r>
          </a:p>
          <a:p>
            <a:pPr marL="367031" lvl="1" indent="-183515" algn="l">
              <a:lnSpc>
                <a:spcPts val="2380"/>
              </a:lnSpc>
              <a:buFont typeface="Arial"/>
              <a:buChar char="•"/>
            </a:pPr>
            <a:r>
              <a:rPr lang="en-US" sz="1700">
                <a:solidFill>
                  <a:srgbClr val="1F3685"/>
                </a:solidFill>
                <a:latin typeface="Montserrat"/>
                <a:ea typeface="Montserrat"/>
                <a:cs typeface="Montserrat"/>
                <a:sym typeface="Montserrat"/>
              </a:rPr>
              <a:t>New, confirmed, or changed agreements for any of the five exam programs.</a:t>
            </a:r>
          </a:p>
          <a:p>
            <a:pPr marL="367031" lvl="1" indent="-183515" algn="l">
              <a:lnSpc>
                <a:spcPts val="2380"/>
              </a:lnSpc>
              <a:buFont typeface="Arial"/>
              <a:buChar char="•"/>
            </a:pPr>
            <a:r>
              <a:rPr lang="en-US" sz="1700">
                <a:solidFill>
                  <a:srgbClr val="1F3685"/>
                </a:solidFill>
                <a:latin typeface="Montserrat"/>
                <a:ea typeface="Montserrat"/>
                <a:cs typeface="Montserrat"/>
                <a:sym typeface="Montserrat"/>
              </a:rPr>
              <a:t>Summary of addressed agenda items that require follow-up.</a:t>
            </a:r>
          </a:p>
          <a:p>
            <a:pPr marL="367031" lvl="1" indent="-183515" algn="l">
              <a:lnSpc>
                <a:spcPts val="2380"/>
              </a:lnSpc>
              <a:buFont typeface="Arial"/>
              <a:buChar char="•"/>
            </a:pPr>
            <a:r>
              <a:rPr lang="en-US" sz="1700">
                <a:solidFill>
                  <a:srgbClr val="1F3685"/>
                </a:solidFill>
                <a:latin typeface="Montserrat"/>
                <a:ea typeface="Montserrat"/>
                <a:cs typeface="Montserrat"/>
                <a:sym typeface="Montserrat"/>
              </a:rPr>
              <a:t>Summary of issues to be shared with the AZTransfer Steering Committee.</a:t>
            </a:r>
          </a:p>
          <a:p>
            <a:pPr marL="367031" lvl="1" indent="-183515" algn="l">
              <a:lnSpc>
                <a:spcPts val="2380"/>
              </a:lnSpc>
              <a:buFont typeface="Arial"/>
              <a:buChar char="•"/>
            </a:pPr>
            <a:r>
              <a:rPr lang="en-US" sz="1700">
                <a:solidFill>
                  <a:srgbClr val="1F3685"/>
                </a:solidFill>
                <a:latin typeface="Montserrat"/>
                <a:ea typeface="Montserrat"/>
                <a:cs typeface="Montserrat"/>
                <a:sym typeface="Montserrat"/>
              </a:rPr>
              <a:t>Programmatic changes under development:</a:t>
            </a:r>
          </a:p>
          <a:p>
            <a:pPr marL="367031" lvl="1" indent="-183515" algn="l">
              <a:lnSpc>
                <a:spcPts val="2380"/>
              </a:lnSpc>
              <a:buFont typeface="Arial"/>
              <a:buChar char="•"/>
            </a:pPr>
            <a:r>
              <a:rPr lang="en-US" sz="1700">
                <a:solidFill>
                  <a:srgbClr val="1F3685"/>
                </a:solidFill>
                <a:latin typeface="Montserrat"/>
                <a:ea typeface="Montserrat"/>
                <a:cs typeface="Montserrat"/>
                <a:sym typeface="Montserrat"/>
              </a:rPr>
              <a:t>Identifying the impact of proposed programmatic changes at the tribal and community colleges or universities which may affect the transferability of credits.</a:t>
            </a:r>
          </a:p>
          <a:p>
            <a:pPr marL="367031" lvl="1" indent="-183515" algn="l">
              <a:lnSpc>
                <a:spcPts val="2380"/>
              </a:lnSpc>
              <a:buFont typeface="Arial"/>
              <a:buChar char="•"/>
            </a:pPr>
            <a:r>
              <a:rPr lang="en-US" sz="1700">
                <a:solidFill>
                  <a:srgbClr val="1F3685"/>
                </a:solidFill>
                <a:latin typeface="Montserrat"/>
                <a:ea typeface="Montserrat"/>
                <a:cs typeface="Montserrat"/>
                <a:sym typeface="Montserrat"/>
              </a:rPr>
              <a:t>Identifying the impact of proposed changes on courses, including SUN courses.</a:t>
            </a:r>
          </a:p>
          <a:p>
            <a:pPr algn="l">
              <a:lnSpc>
                <a:spcPts val="2380"/>
              </a:lnSpc>
            </a:pPr>
            <a:endParaRPr lang="en-US" sz="1700">
              <a:solidFill>
                <a:srgbClr val="1F3685"/>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D8D2E93DC5354BA3BEC075680F41FC" ma:contentTypeVersion="12" ma:contentTypeDescription="Create a new document." ma:contentTypeScope="" ma:versionID="16181c7475de996c0b0236d40c81a202">
  <xsd:schema xmlns:xsd="http://www.w3.org/2001/XMLSchema" xmlns:xs="http://www.w3.org/2001/XMLSchema" xmlns:p="http://schemas.microsoft.com/office/2006/metadata/properties" xmlns:ns2="006480eb-434b-444b-ade7-4077183f8dba" xmlns:ns3="e580c306-b03e-4137-830a-aacd1f0a5fe2" targetNamespace="http://schemas.microsoft.com/office/2006/metadata/properties" ma:root="true" ma:fieldsID="7334bc28635e437323a36310eaf2e933" ns2:_="" ns3:_="">
    <xsd:import namespace="006480eb-434b-444b-ade7-4077183f8dba"/>
    <xsd:import namespace="e580c306-b03e-4137-830a-aacd1f0a5fe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6480eb-434b-444b-ade7-4077183f8d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dfebc56d-e765-4e00-888d-77f4549778c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580c306-b03e-4137-830a-aacd1f0a5fe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3e5194-6a82-4192-a288-bff8abdf4fa2}" ma:internalName="TaxCatchAll" ma:showField="CatchAllData" ma:web="e580c306-b03e-4137-830a-aacd1f0a5f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06480eb-434b-444b-ade7-4077183f8dba">
      <Terms xmlns="http://schemas.microsoft.com/office/infopath/2007/PartnerControls"/>
    </lcf76f155ced4ddcb4097134ff3c332f>
    <TaxCatchAll xmlns="e580c306-b03e-4137-830a-aacd1f0a5fe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EEED32-EB58-46D8-AB83-9548EEF79A58}"/>
</file>

<file path=customXml/itemProps2.xml><?xml version="1.0" encoding="utf-8"?>
<ds:datastoreItem xmlns:ds="http://schemas.openxmlformats.org/officeDocument/2006/customXml" ds:itemID="{9F2B9F55-0256-4553-95B6-B686A0049134}">
  <ds:schemaRefs>
    <ds:schemaRef ds:uri="http://www.w3.org/XML/1998/namespace"/>
    <ds:schemaRef ds:uri="http://schemas.microsoft.com/office/2006/metadata/properties"/>
    <ds:schemaRef ds:uri="http://schemas.microsoft.com/office/infopath/2007/PartnerControls"/>
    <ds:schemaRef ds:uri="http://schemas.microsoft.com/office/2006/documentManagement/types"/>
    <ds:schemaRef ds:uri="http://purl.org/dc/elements/1.1/"/>
    <ds:schemaRef ds:uri="http://purl.org/dc/dcmitype/"/>
    <ds:schemaRef ds:uri="http://schemas.openxmlformats.org/package/2006/metadata/core-properties"/>
    <ds:schemaRef ds:uri="006480eb-434b-444b-ade7-4077183f8dba"/>
    <ds:schemaRef ds:uri="http://purl.org/dc/terms/"/>
  </ds:schemaRefs>
</ds:datastoreItem>
</file>

<file path=customXml/itemProps3.xml><?xml version="1.0" encoding="utf-8"?>
<ds:datastoreItem xmlns:ds="http://schemas.openxmlformats.org/officeDocument/2006/customXml" ds:itemID="{FA2C766F-4BB3-42D1-B576-AB36A5A194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TotalTime>
  <Words>909</Words>
  <Application>Microsoft Office PowerPoint</Application>
  <PresentationFormat>Custom</PresentationFormat>
  <Paragraphs>60</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Calibri</vt:lpstr>
      <vt:lpstr>Arial</vt:lpstr>
      <vt:lpstr>Montserrat</vt:lpstr>
      <vt:lpstr>Canva Sans Bold Italics</vt:lpstr>
      <vt:lpstr>Archivo Black</vt:lpstr>
      <vt:lpstr>Canva Sans Bold</vt:lpstr>
      <vt:lpstr>Poppins Semi-Bold</vt:lpstr>
      <vt:lpstr>Montserrat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ATF Infosession</dc:title>
  <cp:lastModifiedBy>Mikayla Largo</cp:lastModifiedBy>
  <cp:revision>1</cp:revision>
  <dcterms:created xsi:type="dcterms:W3CDTF">2006-08-16T00:00:00Z</dcterms:created>
  <dcterms:modified xsi:type="dcterms:W3CDTF">2025-09-05T14:57:40Z</dcterms:modified>
  <dc:identifier>DAGx2lqbFvo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0x01010071D8D2E93DC5354BA3BEC075680F41FC</vt:lpwstr>
  </property>
</Properties>
</file>