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Poppins" panose="020B0604020202020204" charset="0"/>
      <p:regular r:id="rId25"/>
    </p:embeddedFont>
    <p:embeddedFont>
      <p:font typeface="Poppins Bold" panose="020B0604020202020204" charset="0"/>
      <p:regular r:id="rId26"/>
    </p:embeddedFont>
    <p:embeddedFont>
      <p:font typeface="Poppins Medium" panose="020B0604020202020204" charset="0"/>
      <p:regular r:id="rId27"/>
    </p:embeddedFont>
    <p:embeddedFont>
      <p:font typeface="Poppins Semi-Bold" panose="020B0604020202020204" charset="0"/>
      <p:regular r:id="rId28"/>
    </p:embeddedFont>
    <p:embeddedFont>
      <p:font typeface="Poppins Semi-Bold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0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response to the May 2023 report – and in preparation for the November 2025 Focused Visit – Diné</a:t>
            </a:r>
          </a:p>
          <a:p>
            <a:r>
              <a:rPr lang="en-US"/>
              <a:t>College took the following steps:</a:t>
            </a:r>
          </a:p>
          <a:p>
            <a:r>
              <a:rPr lang="en-US"/>
              <a:t>Fall 2023: Hired an Assessment Consultant , Dr. Ashima Singh, who worked diligently to assess the</a:t>
            </a:r>
          </a:p>
          <a:p>
            <a:r>
              <a:rPr lang="en-US"/>
              <a:t>institution’s assessment process. Singh developed a new assessment report template and process</a:t>
            </a:r>
          </a:p>
          <a:p>
            <a:r>
              <a:rPr lang="en-US"/>
              <a:t>that reduced faculty assessment workload and called for assessment of only one or two program</a:t>
            </a:r>
          </a:p>
          <a:p>
            <a:r>
              <a:rPr lang="en-US"/>
              <a:t>outcomes per academic year.</a:t>
            </a:r>
          </a:p>
          <a:p>
            <a:r>
              <a:rPr lang="en-US"/>
              <a:t>Spring 2024: Hired a full-time Director of Assessment and Curriculum (Mikayla Largo) and reestablished</a:t>
            </a:r>
          </a:p>
          <a:p>
            <a:r>
              <a:rPr lang="en-US"/>
              <a:t>the Office of Assessment and Curriculum (OAC), housed under the Provost’s Office.</a:t>
            </a:r>
          </a:p>
          <a:p>
            <a:r>
              <a:rPr lang="en-US"/>
              <a:t>May 2024: Hosted the first faculty assessment days after a six-year pause. Attendance was low.</a:t>
            </a:r>
          </a:p>
          <a:p>
            <a:r>
              <a:rPr lang="en-US"/>
              <a:t>Summer 2024: The OAC worked to revise handbooks with the new processes for assessment and</a:t>
            </a:r>
          </a:p>
          <a:p>
            <a:r>
              <a:rPr lang="en-US"/>
              <a:t>Academic Program Reviews.</a:t>
            </a:r>
          </a:p>
          <a:p>
            <a:r>
              <a:rPr lang="en-US"/>
              <a:t>Fall 2024: OAC met one-on-one with academic programs, successfully getting 67% of programs on</a:t>
            </a:r>
          </a:p>
          <a:p>
            <a:r>
              <a:rPr lang="en-US"/>
              <a:t>board with the new assessment report and process. During this time, programs worked to revise their</a:t>
            </a:r>
          </a:p>
          <a:p>
            <a:r>
              <a:rPr lang="en-US"/>
              <a:t>program student learning outcomes (PSLOs), which had not been updated since programs were</a:t>
            </a:r>
          </a:p>
          <a:p>
            <a:r>
              <a:rPr lang="en-US"/>
              <a:t>developed. In addition, a webpage was developed to begin storing evidence file for the HLC Focused</a:t>
            </a:r>
          </a:p>
          <a:p>
            <a:r>
              <a:rPr lang="en-US"/>
              <a:t>Visit in November 2025.</a:t>
            </a:r>
          </a:p>
          <a:p>
            <a:r>
              <a:rPr lang="en-US"/>
              <a:t>Spring 2025: faculty attendance at Assessment Days increased to 78%, and faculty completed a trial</a:t>
            </a:r>
          </a:p>
          <a:p>
            <a:r>
              <a:rPr lang="en-US"/>
              <a:t>run of General Education assessment.</a:t>
            </a:r>
          </a:p>
          <a:p>
            <a:r>
              <a:rPr lang="en-US"/>
              <a:t>Fall 2025: OAC will work toward a digital and efficient process of general education assessment, and</a:t>
            </a:r>
          </a:p>
          <a:p>
            <a:r>
              <a:rPr lang="en-US"/>
              <a:t>revise handbooks and increase communication regarding assessment to the entire institution.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png"/><Relationship Id="rId7" Type="http://schemas.openxmlformats.org/officeDocument/2006/relationships/image" Target="../media/image5.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png"/><Relationship Id="rId1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5.sv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png"/><Relationship Id="rId5" Type="http://schemas.openxmlformats.org/officeDocument/2006/relationships/image" Target="../media/image33.svg"/><Relationship Id="rId15" Type="http://schemas.openxmlformats.org/officeDocument/2006/relationships/image" Target="../media/image35.png"/><Relationship Id="rId10" Type="http://schemas.openxmlformats.org/officeDocument/2006/relationships/image" Target="../media/image16.svg"/><Relationship Id="rId4" Type="http://schemas.openxmlformats.org/officeDocument/2006/relationships/image" Target="../media/image32.png"/><Relationship Id="rId9" Type="http://schemas.openxmlformats.org/officeDocument/2006/relationships/image" Target="../media/image15.png"/><Relationship Id="rId1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2890288" y="-303380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954740" y="6332723"/>
            <a:ext cx="9901778" cy="795688"/>
            <a:chOff x="0" y="0"/>
            <a:chExt cx="2471078" cy="198571"/>
          </a:xfrm>
        </p:grpSpPr>
        <p:sp>
          <p:nvSpPr>
            <p:cNvPr id="4" name="Freeform 4"/>
            <p:cNvSpPr/>
            <p:nvPr/>
          </p:nvSpPr>
          <p:spPr>
            <a:xfrm>
              <a:off x="0" y="0"/>
              <a:ext cx="2471078" cy="198571"/>
            </a:xfrm>
            <a:custGeom>
              <a:avLst/>
              <a:gdLst/>
              <a:ahLst/>
              <a:cxnLst/>
              <a:rect l="l" t="t" r="r" b="b"/>
              <a:pathLst>
                <a:path w="2471078" h="198571">
                  <a:moveTo>
                    <a:pt x="39875" y="0"/>
                  </a:moveTo>
                  <a:lnTo>
                    <a:pt x="2431203" y="0"/>
                  </a:lnTo>
                  <a:cubicBezTo>
                    <a:pt x="2441779" y="0"/>
                    <a:pt x="2451921" y="4201"/>
                    <a:pt x="2459399" y="11679"/>
                  </a:cubicBezTo>
                  <a:cubicBezTo>
                    <a:pt x="2466877" y="19157"/>
                    <a:pt x="2471078" y="29300"/>
                    <a:pt x="2471078" y="39875"/>
                  </a:cubicBezTo>
                  <a:lnTo>
                    <a:pt x="2471078" y="158696"/>
                  </a:lnTo>
                  <a:cubicBezTo>
                    <a:pt x="2471078" y="169271"/>
                    <a:pt x="2466877" y="179414"/>
                    <a:pt x="2459399" y="186892"/>
                  </a:cubicBezTo>
                  <a:cubicBezTo>
                    <a:pt x="2451921" y="194370"/>
                    <a:pt x="2441779" y="198571"/>
                    <a:pt x="2431203" y="198571"/>
                  </a:cubicBezTo>
                  <a:lnTo>
                    <a:pt x="39875" y="198571"/>
                  </a:lnTo>
                  <a:cubicBezTo>
                    <a:pt x="29300" y="198571"/>
                    <a:pt x="19157" y="194370"/>
                    <a:pt x="11679" y="186892"/>
                  </a:cubicBezTo>
                  <a:cubicBezTo>
                    <a:pt x="4201" y="179414"/>
                    <a:pt x="0" y="169271"/>
                    <a:pt x="0" y="158696"/>
                  </a:cubicBezTo>
                  <a:lnTo>
                    <a:pt x="0" y="39875"/>
                  </a:lnTo>
                  <a:cubicBezTo>
                    <a:pt x="0" y="29300"/>
                    <a:pt x="4201" y="19157"/>
                    <a:pt x="11679" y="11679"/>
                  </a:cubicBezTo>
                  <a:cubicBezTo>
                    <a:pt x="19157" y="4201"/>
                    <a:pt x="29300" y="0"/>
                    <a:pt x="39875" y="0"/>
                  </a:cubicBezTo>
                  <a:close/>
                </a:path>
              </a:pathLst>
            </a:custGeom>
            <a:solidFill>
              <a:srgbClr val="0D3F83"/>
            </a:solidFill>
          </p:spPr>
        </p:sp>
        <p:sp>
          <p:nvSpPr>
            <p:cNvPr id="5" name="TextBox 5"/>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grpSp>
        <p:nvGrpSpPr>
          <p:cNvPr id="6" name="Group 6"/>
          <p:cNvGrpSpPr/>
          <p:nvPr/>
        </p:nvGrpSpPr>
        <p:grpSpPr>
          <a:xfrm>
            <a:off x="4994677" y="8631294"/>
            <a:ext cx="11534968" cy="115349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9407605" y="536806"/>
            <a:ext cx="10216951" cy="9317707"/>
            <a:chOff x="0" y="0"/>
            <a:chExt cx="903099" cy="823613"/>
          </a:xfrm>
        </p:grpSpPr>
        <p:sp>
          <p:nvSpPr>
            <p:cNvPr id="10" name="Freeform 10"/>
            <p:cNvSpPr/>
            <p:nvPr/>
          </p:nvSpPr>
          <p:spPr>
            <a:xfrm>
              <a:off x="0" y="0"/>
              <a:ext cx="903099" cy="823613"/>
            </a:xfrm>
            <a:custGeom>
              <a:avLst/>
              <a:gdLst/>
              <a:ahLst/>
              <a:cxnLst/>
              <a:rect l="l" t="t" r="r" b="b"/>
              <a:pathLst>
                <a:path w="903099" h="823613">
                  <a:moveTo>
                    <a:pt x="451550" y="0"/>
                  </a:moveTo>
                  <a:cubicBezTo>
                    <a:pt x="202166" y="0"/>
                    <a:pt x="0" y="184372"/>
                    <a:pt x="0" y="411807"/>
                  </a:cubicBezTo>
                  <a:cubicBezTo>
                    <a:pt x="0" y="639241"/>
                    <a:pt x="202166" y="823613"/>
                    <a:pt x="451550" y="823613"/>
                  </a:cubicBezTo>
                  <a:cubicBezTo>
                    <a:pt x="700934" y="823613"/>
                    <a:pt x="903099" y="639241"/>
                    <a:pt x="903099" y="411807"/>
                  </a:cubicBezTo>
                  <a:cubicBezTo>
                    <a:pt x="903099" y="184372"/>
                    <a:pt x="700934" y="0"/>
                    <a:pt x="451550" y="0"/>
                  </a:cubicBezTo>
                  <a:close/>
                </a:path>
              </a:pathLst>
            </a:custGeom>
            <a:blipFill>
              <a:blip r:embed="rId4"/>
              <a:stretch>
                <a:fillRect l="-8312" r="-2358"/>
              </a:stretch>
            </a:blipFill>
          </p:spPr>
        </p:sp>
      </p:grpSp>
      <p:grpSp>
        <p:nvGrpSpPr>
          <p:cNvPr id="11" name="Group 11"/>
          <p:cNvGrpSpPr/>
          <p:nvPr/>
        </p:nvGrpSpPr>
        <p:grpSpPr>
          <a:xfrm>
            <a:off x="9727458" y="408535"/>
            <a:ext cx="620165" cy="6201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4" name="Group 14"/>
          <p:cNvGrpSpPr/>
          <p:nvPr/>
        </p:nvGrpSpPr>
        <p:grpSpPr>
          <a:xfrm>
            <a:off x="7655283" y="-1425899"/>
            <a:ext cx="1752322" cy="175232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7" name="Freeform 17"/>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5">
              <a:extLst>
                <a:ext uri="{96DAC541-7B7A-43D3-8B79-37D633B846F1}">
                  <asvg:svgBlip xmlns:asvg="http://schemas.microsoft.com/office/drawing/2016/SVG/main" r:embed="rId6"/>
                </a:ext>
              </a:extLst>
            </a:blip>
            <a:stretch>
              <a:fillRect r="-109088"/>
            </a:stretch>
          </a:blipFill>
        </p:spPr>
      </p:sp>
      <p:sp>
        <p:nvSpPr>
          <p:cNvPr id="18" name="Freeform 18"/>
          <p:cNvSpPr/>
          <p:nvPr/>
        </p:nvSpPr>
        <p:spPr>
          <a:xfrm rot="-4855005">
            <a:off x="16011530"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r:embed="rId7">
              <a:extLst>
                <a:ext uri="{96DAC541-7B7A-43D3-8B79-37D633B846F1}">
                  <asvg:svgBlip xmlns:asvg="http://schemas.microsoft.com/office/drawing/2016/SVG/main" r:embed="rId8"/>
                </a:ext>
              </a:extLst>
            </a:blip>
            <a:stretch>
              <a:fillRect r="-109088"/>
            </a:stretch>
          </a:blipFill>
        </p:spPr>
      </p:sp>
      <p:sp>
        <p:nvSpPr>
          <p:cNvPr id="19" name="Freeform 19"/>
          <p:cNvSpPr/>
          <p:nvPr/>
        </p:nvSpPr>
        <p:spPr>
          <a:xfrm>
            <a:off x="229551" y="156684"/>
            <a:ext cx="2294414" cy="2512133"/>
          </a:xfrm>
          <a:custGeom>
            <a:avLst/>
            <a:gdLst/>
            <a:ahLst/>
            <a:cxnLst/>
            <a:rect l="l" t="t" r="r" b="b"/>
            <a:pathLst>
              <a:path w="2294414" h="2512133">
                <a:moveTo>
                  <a:pt x="0" y="0"/>
                </a:moveTo>
                <a:lnTo>
                  <a:pt x="2294414" y="0"/>
                </a:lnTo>
                <a:lnTo>
                  <a:pt x="2294414" y="2512133"/>
                </a:lnTo>
                <a:lnTo>
                  <a:pt x="0" y="2512133"/>
                </a:lnTo>
                <a:lnTo>
                  <a:pt x="0" y="0"/>
                </a:lnTo>
                <a:close/>
              </a:path>
            </a:pathLst>
          </a:custGeom>
          <a:blipFill>
            <a:blip r:embed="rId9"/>
            <a:stretch>
              <a:fillRect/>
            </a:stretch>
          </a:blipFill>
        </p:spPr>
      </p:sp>
      <p:sp>
        <p:nvSpPr>
          <p:cNvPr id="20" name="TextBox 20"/>
          <p:cNvSpPr txBox="1"/>
          <p:nvPr/>
        </p:nvSpPr>
        <p:spPr>
          <a:xfrm>
            <a:off x="172056" y="2939283"/>
            <a:ext cx="9555401" cy="3164840"/>
          </a:xfrm>
          <a:prstGeom prst="rect">
            <a:avLst/>
          </a:prstGeom>
        </p:spPr>
        <p:txBody>
          <a:bodyPr lIns="0" tIns="0" rIns="0" bIns="0" rtlCol="0" anchor="t">
            <a:spAutoFit/>
          </a:bodyPr>
          <a:lstStyle/>
          <a:p>
            <a:pPr algn="l">
              <a:lnSpc>
                <a:spcPts val="8260"/>
              </a:lnSpc>
            </a:pPr>
            <a:r>
              <a:rPr lang="en-US" sz="5900" b="1">
                <a:solidFill>
                  <a:srgbClr val="0C3E80"/>
                </a:solidFill>
                <a:latin typeface="Poppins Bold"/>
                <a:ea typeface="Poppins Bold"/>
                <a:cs typeface="Poppins Bold"/>
                <a:sym typeface="Poppins Bold"/>
              </a:rPr>
              <a:t>HIGHER LEARNING COMMISSION - </a:t>
            </a:r>
          </a:p>
          <a:p>
            <a:pPr algn="l">
              <a:lnSpc>
                <a:spcPts val="8260"/>
              </a:lnSpc>
            </a:pPr>
            <a:r>
              <a:rPr lang="en-US" sz="5900" b="1">
                <a:solidFill>
                  <a:srgbClr val="0C3E80"/>
                </a:solidFill>
                <a:latin typeface="Poppins Bold"/>
                <a:ea typeface="Poppins Bold"/>
                <a:cs typeface="Poppins Bold"/>
                <a:sym typeface="Poppins Bold"/>
              </a:rPr>
              <a:t>FOCUSED VISIT </a:t>
            </a:r>
          </a:p>
        </p:txBody>
      </p:sp>
      <p:sp>
        <p:nvSpPr>
          <p:cNvPr id="21" name="TextBox 21"/>
          <p:cNvSpPr txBox="1"/>
          <p:nvPr/>
        </p:nvSpPr>
        <p:spPr>
          <a:xfrm>
            <a:off x="530793" y="7464918"/>
            <a:ext cx="2465355" cy="435079"/>
          </a:xfrm>
          <a:prstGeom prst="rect">
            <a:avLst/>
          </a:prstGeom>
        </p:spPr>
        <p:txBody>
          <a:bodyPr lIns="0" tIns="0" rIns="0" bIns="0" rtlCol="0" anchor="t">
            <a:spAutoFit/>
          </a:bodyPr>
          <a:lstStyle/>
          <a:p>
            <a:pPr algn="l">
              <a:lnSpc>
                <a:spcPts val="3315"/>
              </a:lnSpc>
            </a:pPr>
            <a:r>
              <a:rPr lang="en-US" sz="2368">
                <a:solidFill>
                  <a:srgbClr val="000000"/>
                </a:solidFill>
                <a:latin typeface="Poppins"/>
                <a:ea typeface="Poppins"/>
                <a:cs typeface="Poppins"/>
                <a:sym typeface="Poppins"/>
              </a:rPr>
              <a:t>Prepared By:</a:t>
            </a:r>
          </a:p>
        </p:txBody>
      </p:sp>
      <p:sp>
        <p:nvSpPr>
          <p:cNvPr id="22" name="TextBox 22"/>
          <p:cNvSpPr txBox="1"/>
          <p:nvPr/>
        </p:nvSpPr>
        <p:spPr>
          <a:xfrm>
            <a:off x="4137767" y="7464918"/>
            <a:ext cx="2465355" cy="435079"/>
          </a:xfrm>
          <a:prstGeom prst="rect">
            <a:avLst/>
          </a:prstGeom>
        </p:spPr>
        <p:txBody>
          <a:bodyPr lIns="0" tIns="0" rIns="0" bIns="0" rtlCol="0" anchor="t">
            <a:spAutoFit/>
          </a:bodyPr>
          <a:lstStyle/>
          <a:p>
            <a:pPr algn="l">
              <a:lnSpc>
                <a:spcPts val="3315"/>
              </a:lnSpc>
            </a:pPr>
            <a:r>
              <a:rPr lang="en-US" sz="2368">
                <a:solidFill>
                  <a:srgbClr val="000000"/>
                </a:solidFill>
                <a:latin typeface="Poppins"/>
                <a:ea typeface="Poppins"/>
                <a:cs typeface="Poppins"/>
                <a:sym typeface="Poppins"/>
              </a:rPr>
              <a:t>Prepared For:</a:t>
            </a:r>
          </a:p>
        </p:txBody>
      </p:sp>
      <p:sp>
        <p:nvSpPr>
          <p:cNvPr id="23" name="TextBox 23"/>
          <p:cNvSpPr txBox="1"/>
          <p:nvPr/>
        </p:nvSpPr>
        <p:spPr>
          <a:xfrm>
            <a:off x="530793" y="7941168"/>
            <a:ext cx="3168083" cy="1801666"/>
          </a:xfrm>
          <a:prstGeom prst="rect">
            <a:avLst/>
          </a:prstGeom>
        </p:spPr>
        <p:txBody>
          <a:bodyPr lIns="0" tIns="0" rIns="0" bIns="0" rtlCol="0" anchor="t">
            <a:spAutoFit/>
          </a:bodyPr>
          <a:lstStyle/>
          <a:p>
            <a:pPr algn="l">
              <a:lnSpc>
                <a:spcPts val="3595"/>
              </a:lnSpc>
            </a:pPr>
            <a:r>
              <a:rPr lang="en-US" sz="2568" b="1">
                <a:solidFill>
                  <a:srgbClr val="0D3F83"/>
                </a:solidFill>
                <a:latin typeface="Poppins Bold"/>
                <a:ea typeface="Poppins Bold"/>
                <a:cs typeface="Poppins Bold"/>
                <a:sym typeface="Poppins Bold"/>
              </a:rPr>
              <a:t>Mikayla Largo</a:t>
            </a:r>
          </a:p>
          <a:p>
            <a:pPr algn="l">
              <a:lnSpc>
                <a:spcPts val="3595"/>
              </a:lnSpc>
            </a:pPr>
            <a:r>
              <a:rPr lang="en-US" sz="2568" b="1">
                <a:solidFill>
                  <a:srgbClr val="0D3F83"/>
                </a:solidFill>
                <a:latin typeface="Poppins Bold"/>
                <a:ea typeface="Poppins Bold"/>
                <a:cs typeface="Poppins Bold"/>
                <a:sym typeface="Poppins Bold"/>
              </a:rPr>
              <a:t>Director of Assessment &amp; Curriculum</a:t>
            </a:r>
          </a:p>
        </p:txBody>
      </p:sp>
      <p:sp>
        <p:nvSpPr>
          <p:cNvPr id="24" name="TextBox 24"/>
          <p:cNvSpPr txBox="1"/>
          <p:nvPr/>
        </p:nvSpPr>
        <p:spPr>
          <a:xfrm>
            <a:off x="4137767" y="7941168"/>
            <a:ext cx="4165642" cy="1353991"/>
          </a:xfrm>
          <a:prstGeom prst="rect">
            <a:avLst/>
          </a:prstGeom>
        </p:spPr>
        <p:txBody>
          <a:bodyPr lIns="0" tIns="0" rIns="0" bIns="0" rtlCol="0" anchor="t">
            <a:spAutoFit/>
          </a:bodyPr>
          <a:lstStyle/>
          <a:p>
            <a:pPr algn="l">
              <a:lnSpc>
                <a:spcPts val="3595"/>
              </a:lnSpc>
            </a:pPr>
            <a:r>
              <a:rPr lang="en-US" sz="2568" b="1">
                <a:solidFill>
                  <a:srgbClr val="0D3F83"/>
                </a:solidFill>
                <a:latin typeface="Poppins Bold"/>
                <a:ea typeface="Poppins Bold"/>
                <a:cs typeface="Poppins Bold"/>
                <a:sym typeface="Poppins Bold"/>
              </a:rPr>
              <a:t>Marking &amp; Communication Department</a:t>
            </a:r>
          </a:p>
        </p:txBody>
      </p:sp>
      <p:sp>
        <p:nvSpPr>
          <p:cNvPr id="25" name="TextBox 25"/>
          <p:cNvSpPr txBox="1"/>
          <p:nvPr/>
        </p:nvSpPr>
        <p:spPr>
          <a:xfrm>
            <a:off x="530793" y="6404205"/>
            <a:ext cx="5651079" cy="566999"/>
          </a:xfrm>
          <a:prstGeom prst="rect">
            <a:avLst/>
          </a:prstGeom>
        </p:spPr>
        <p:txBody>
          <a:bodyPr lIns="0" tIns="0" rIns="0" bIns="0" rtlCol="0" anchor="t">
            <a:spAutoFit/>
          </a:bodyPr>
          <a:lstStyle/>
          <a:p>
            <a:pPr algn="l">
              <a:lnSpc>
                <a:spcPts val="4448"/>
              </a:lnSpc>
            </a:pPr>
            <a:r>
              <a:rPr lang="en-US" sz="3177" b="1" spc="333">
                <a:solidFill>
                  <a:srgbClr val="FFFFFF"/>
                </a:solidFill>
                <a:latin typeface="Poppins Semi-Bold"/>
                <a:ea typeface="Poppins Semi-Bold"/>
                <a:cs typeface="Poppins Semi-Bold"/>
                <a:sym typeface="Poppins Semi-Bold"/>
              </a:rPr>
              <a:t>PRESENTATION - 2025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6">
              <a:extLst>
                <a:ext uri="{96DAC541-7B7A-43D3-8B79-37D633B846F1}">
                  <asvg:svgBlip xmlns:asvg="http://schemas.microsoft.com/office/drawing/2016/SVG/main" r:embed="rId7"/>
                </a:ext>
              </a:extLst>
            </a:blip>
            <a:stretch>
              <a:fillRect b="-105002"/>
            </a:stretch>
          </a:blipFill>
        </p:spPr>
      </p:sp>
      <p:grpSp>
        <p:nvGrpSpPr>
          <p:cNvPr id="5" name="Group 5"/>
          <p:cNvGrpSpPr/>
          <p:nvPr/>
        </p:nvGrpSpPr>
        <p:grpSpPr>
          <a:xfrm>
            <a:off x="10638837" y="1349272"/>
            <a:ext cx="620165" cy="6201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11647911" y="-1142889"/>
            <a:ext cx="1752322" cy="17523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p:cNvSpPr/>
          <p:nvPr/>
        </p:nvSpPr>
        <p:spPr>
          <a:xfrm>
            <a:off x="1254094" y="2545179"/>
            <a:ext cx="15148782" cy="7555455"/>
          </a:xfrm>
          <a:custGeom>
            <a:avLst/>
            <a:gdLst/>
            <a:ahLst/>
            <a:cxnLst/>
            <a:rect l="l" t="t" r="r" b="b"/>
            <a:pathLst>
              <a:path w="15148782" h="7555455">
                <a:moveTo>
                  <a:pt x="0" y="0"/>
                </a:moveTo>
                <a:lnTo>
                  <a:pt x="15148783" y="0"/>
                </a:lnTo>
                <a:lnTo>
                  <a:pt x="15148783" y="7555455"/>
                </a:lnTo>
                <a:lnTo>
                  <a:pt x="0" y="7555455"/>
                </a:lnTo>
                <a:lnTo>
                  <a:pt x="0" y="0"/>
                </a:lnTo>
                <a:close/>
              </a:path>
            </a:pathLst>
          </a:custGeom>
          <a:blipFill>
            <a:blip r:embed="rId8"/>
            <a:stretch>
              <a:fillRect/>
            </a:stretch>
          </a:blipFill>
        </p:spPr>
      </p:sp>
      <p:sp>
        <p:nvSpPr>
          <p:cNvPr id="12" name="TextBox 12"/>
          <p:cNvSpPr txBox="1"/>
          <p:nvPr/>
        </p:nvSpPr>
        <p:spPr>
          <a:xfrm>
            <a:off x="872334" y="725904"/>
            <a:ext cx="8984492" cy="1819275"/>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Gen Ed Artifact Submission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a:off x="11111415" y="3541696"/>
            <a:ext cx="6545118" cy="4807476"/>
          </a:xfrm>
          <a:custGeom>
            <a:avLst/>
            <a:gdLst/>
            <a:ahLst/>
            <a:cxnLst/>
            <a:rect l="l" t="t" r="r" b="b"/>
            <a:pathLst>
              <a:path w="6545118" h="4807476">
                <a:moveTo>
                  <a:pt x="0" y="0"/>
                </a:moveTo>
                <a:lnTo>
                  <a:pt x="6545118" y="0"/>
                </a:lnTo>
                <a:lnTo>
                  <a:pt x="6545118" y="4807475"/>
                </a:lnTo>
                <a:lnTo>
                  <a:pt x="0" y="4807475"/>
                </a:lnTo>
                <a:lnTo>
                  <a:pt x="0" y="0"/>
                </a:lnTo>
                <a:close/>
              </a:path>
            </a:pathLst>
          </a:custGeom>
          <a:blipFill>
            <a:blip r:embed="rId6"/>
            <a:stretch>
              <a:fillRect/>
            </a:stretch>
          </a:blipFill>
        </p:spPr>
      </p:sp>
      <p:sp>
        <p:nvSpPr>
          <p:cNvPr id="5" name="Freeform 5"/>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7">
              <a:extLst>
                <a:ext uri="{96DAC541-7B7A-43D3-8B79-37D633B846F1}">
                  <asvg:svgBlip xmlns:asvg="http://schemas.microsoft.com/office/drawing/2016/SVG/main" r:embed="rId8"/>
                </a:ext>
              </a:extLst>
            </a:blip>
            <a:stretch>
              <a:fillRect b="-105002"/>
            </a:stretch>
          </a:blipFill>
        </p:spPr>
      </p:sp>
      <p:grpSp>
        <p:nvGrpSpPr>
          <p:cNvPr id="6" name="Group 6"/>
          <p:cNvGrpSpPr/>
          <p:nvPr/>
        </p:nvGrpSpPr>
        <p:grpSpPr>
          <a:xfrm>
            <a:off x="10638837" y="1349272"/>
            <a:ext cx="620165" cy="6201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11647911" y="-1142889"/>
            <a:ext cx="1752322" cy="17523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2" name="Freeform 12"/>
          <p:cNvSpPr/>
          <p:nvPr/>
        </p:nvSpPr>
        <p:spPr>
          <a:xfrm>
            <a:off x="352800" y="2423124"/>
            <a:ext cx="10596119" cy="7481367"/>
          </a:xfrm>
          <a:custGeom>
            <a:avLst/>
            <a:gdLst/>
            <a:ahLst/>
            <a:cxnLst/>
            <a:rect l="l" t="t" r="r" b="b"/>
            <a:pathLst>
              <a:path w="10596119" h="7481367">
                <a:moveTo>
                  <a:pt x="0" y="0"/>
                </a:moveTo>
                <a:lnTo>
                  <a:pt x="10596119" y="0"/>
                </a:lnTo>
                <a:lnTo>
                  <a:pt x="10596119" y="7481367"/>
                </a:lnTo>
                <a:lnTo>
                  <a:pt x="0" y="7481367"/>
                </a:lnTo>
                <a:lnTo>
                  <a:pt x="0" y="0"/>
                </a:lnTo>
                <a:close/>
              </a:path>
            </a:pathLst>
          </a:custGeom>
          <a:blipFill>
            <a:blip r:embed="rId9"/>
            <a:stretch>
              <a:fillRect/>
            </a:stretch>
          </a:blipFill>
        </p:spPr>
      </p:sp>
      <p:sp>
        <p:nvSpPr>
          <p:cNvPr id="13" name="TextBox 13"/>
          <p:cNvSpPr txBox="1"/>
          <p:nvPr/>
        </p:nvSpPr>
        <p:spPr>
          <a:xfrm>
            <a:off x="599870" y="858734"/>
            <a:ext cx="8984492"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Program Assessment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28832" y="3231470"/>
            <a:ext cx="4229354" cy="6026830"/>
          </a:xfrm>
          <a:custGeom>
            <a:avLst/>
            <a:gdLst/>
            <a:ahLst/>
            <a:cxnLst/>
            <a:rect l="l" t="t" r="r" b="b"/>
            <a:pathLst>
              <a:path w="4229354" h="6026830">
                <a:moveTo>
                  <a:pt x="0" y="0"/>
                </a:moveTo>
                <a:lnTo>
                  <a:pt x="4229354" y="0"/>
                </a:lnTo>
                <a:lnTo>
                  <a:pt x="4229354" y="6026830"/>
                </a:lnTo>
                <a:lnTo>
                  <a:pt x="0" y="6026830"/>
                </a:lnTo>
                <a:lnTo>
                  <a:pt x="0" y="0"/>
                </a:lnTo>
                <a:close/>
              </a:path>
            </a:pathLst>
          </a:custGeom>
          <a:blipFill>
            <a:blip r:embed="rId2"/>
            <a:stretch>
              <a:fillRect/>
            </a:stretch>
          </a:blipFill>
        </p:spPr>
      </p:sp>
      <p:sp>
        <p:nvSpPr>
          <p:cNvPr id="3" name="Freeform 3"/>
          <p:cNvSpPr/>
          <p:nvPr/>
        </p:nvSpPr>
        <p:spPr>
          <a:xfrm rot="4880249" flipV="1">
            <a:off x="1913090" y="3066238"/>
            <a:ext cx="11352394" cy="4154525"/>
          </a:xfrm>
          <a:custGeom>
            <a:avLst/>
            <a:gdLst/>
            <a:ahLst/>
            <a:cxnLst/>
            <a:rect l="l" t="t" r="r" b="b"/>
            <a:pathLst>
              <a:path w="11352394" h="4154525">
                <a:moveTo>
                  <a:pt x="0" y="4154524"/>
                </a:moveTo>
                <a:lnTo>
                  <a:pt x="11352393" y="4154524"/>
                </a:lnTo>
                <a:lnTo>
                  <a:pt x="11352393" y="0"/>
                </a:lnTo>
                <a:lnTo>
                  <a:pt x="0" y="0"/>
                </a:lnTo>
                <a:lnTo>
                  <a:pt x="0" y="4154524"/>
                </a:lnTo>
                <a:close/>
              </a:path>
            </a:pathLst>
          </a:custGeom>
          <a:blipFill>
            <a:blip r:embed="rId3">
              <a:extLst>
                <a:ext uri="{96DAC541-7B7A-43D3-8B79-37D633B846F1}">
                  <asvg:svgBlip xmlns:asvg="http://schemas.microsoft.com/office/drawing/2016/SVG/main" r:embed="rId4"/>
                </a:ext>
              </a:extLst>
            </a:blip>
            <a:stretch>
              <a:fillRect l="-610" b="-11686"/>
            </a:stretch>
          </a:blipFill>
        </p:spPr>
      </p:sp>
      <p:grpSp>
        <p:nvGrpSpPr>
          <p:cNvPr id="4" name="Group 4"/>
          <p:cNvGrpSpPr/>
          <p:nvPr/>
        </p:nvGrpSpPr>
        <p:grpSpPr>
          <a:xfrm>
            <a:off x="1636734" y="8821992"/>
            <a:ext cx="11534968" cy="11534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169826" y="744318"/>
            <a:ext cx="5559668" cy="5633631"/>
            <a:chOff x="0" y="0"/>
            <a:chExt cx="812800" cy="823613"/>
          </a:xfrm>
        </p:grpSpPr>
        <p:sp>
          <p:nvSpPr>
            <p:cNvPr id="8" name="Freeform 8"/>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5"/>
              <a:stretch>
                <a:fillRect l="-16055" r="-16055"/>
              </a:stretch>
            </a:blipFill>
          </p:spPr>
        </p:sp>
      </p:grpSp>
      <p:sp>
        <p:nvSpPr>
          <p:cNvPr id="9" name="Freeform 9"/>
          <p:cNvSpPr/>
          <p:nvPr/>
        </p:nvSpPr>
        <p:spPr>
          <a:xfrm rot="-3789920"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6">
              <a:extLst>
                <a:ext uri="{96DAC541-7B7A-43D3-8B79-37D633B846F1}">
                  <asvg:svgBlip xmlns:asvg="http://schemas.microsoft.com/office/drawing/2016/SVG/main" r:embed="rId7"/>
                </a:ext>
              </a:extLst>
            </a:blip>
            <a:stretch>
              <a:fillRect r="-109088"/>
            </a:stretch>
          </a:blipFill>
        </p:spPr>
      </p:sp>
      <p:sp>
        <p:nvSpPr>
          <p:cNvPr id="10" name="Freeform 10"/>
          <p:cNvSpPr/>
          <p:nvPr/>
        </p:nvSpPr>
        <p:spPr>
          <a:xfrm rot="-7678675"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8">
              <a:extLst>
                <a:ext uri="{96DAC541-7B7A-43D3-8B79-37D633B846F1}">
                  <asvg:svgBlip xmlns:asvg="http://schemas.microsoft.com/office/drawing/2016/SVG/main" r:embed="rId9"/>
                </a:ext>
              </a:extLst>
            </a:blip>
            <a:stretch>
              <a:fillRect r="-109088"/>
            </a:stretch>
          </a:blipFill>
        </p:spPr>
      </p:sp>
      <p:grpSp>
        <p:nvGrpSpPr>
          <p:cNvPr id="11" name="Group 11"/>
          <p:cNvGrpSpPr/>
          <p:nvPr/>
        </p:nvGrpSpPr>
        <p:grpSpPr>
          <a:xfrm>
            <a:off x="9561877" y="5736619"/>
            <a:ext cx="10499267" cy="843701"/>
            <a:chOff x="0" y="0"/>
            <a:chExt cx="2471078" cy="198571"/>
          </a:xfrm>
        </p:grpSpPr>
        <p:sp>
          <p:nvSpPr>
            <p:cNvPr id="12" name="Freeform 12"/>
            <p:cNvSpPr/>
            <p:nvPr/>
          </p:nvSpPr>
          <p:spPr>
            <a:xfrm>
              <a:off x="0" y="0"/>
              <a:ext cx="2471078" cy="198571"/>
            </a:xfrm>
            <a:custGeom>
              <a:avLst/>
              <a:gdLst/>
              <a:ahLst/>
              <a:cxnLst/>
              <a:rect l="l" t="t" r="r" b="b"/>
              <a:pathLst>
                <a:path w="2471078" h="198571">
                  <a:moveTo>
                    <a:pt x="37606" y="0"/>
                  </a:moveTo>
                  <a:lnTo>
                    <a:pt x="2433472" y="0"/>
                  </a:lnTo>
                  <a:cubicBezTo>
                    <a:pt x="2443446" y="0"/>
                    <a:pt x="2453011" y="3962"/>
                    <a:pt x="2460064" y="11015"/>
                  </a:cubicBezTo>
                  <a:cubicBezTo>
                    <a:pt x="2467116" y="18067"/>
                    <a:pt x="2471078" y="27632"/>
                    <a:pt x="2471078" y="37606"/>
                  </a:cubicBezTo>
                  <a:lnTo>
                    <a:pt x="2471078" y="160965"/>
                  </a:lnTo>
                  <a:cubicBezTo>
                    <a:pt x="2471078" y="170939"/>
                    <a:pt x="2467116" y="180504"/>
                    <a:pt x="2460064" y="187557"/>
                  </a:cubicBezTo>
                  <a:cubicBezTo>
                    <a:pt x="2453011" y="194609"/>
                    <a:pt x="2443446" y="198571"/>
                    <a:pt x="2433472" y="198571"/>
                  </a:cubicBezTo>
                  <a:lnTo>
                    <a:pt x="37606" y="198571"/>
                  </a:lnTo>
                  <a:cubicBezTo>
                    <a:pt x="27632" y="198571"/>
                    <a:pt x="18067" y="194609"/>
                    <a:pt x="11015" y="187557"/>
                  </a:cubicBezTo>
                  <a:cubicBezTo>
                    <a:pt x="3962" y="180504"/>
                    <a:pt x="0" y="170939"/>
                    <a:pt x="0" y="160965"/>
                  </a:cubicBezTo>
                  <a:lnTo>
                    <a:pt x="0" y="37606"/>
                  </a:lnTo>
                  <a:cubicBezTo>
                    <a:pt x="0" y="27632"/>
                    <a:pt x="3962" y="18067"/>
                    <a:pt x="11015" y="11015"/>
                  </a:cubicBezTo>
                  <a:cubicBezTo>
                    <a:pt x="18067" y="3962"/>
                    <a:pt x="27632" y="0"/>
                    <a:pt x="37606" y="0"/>
                  </a:cubicBezTo>
                  <a:close/>
                </a:path>
              </a:pathLst>
            </a:custGeom>
            <a:solidFill>
              <a:srgbClr val="0D3F83"/>
            </a:solidFill>
          </p:spPr>
        </p:sp>
        <p:sp>
          <p:nvSpPr>
            <p:cNvPr id="13" name="TextBox 13"/>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sp>
        <p:nvSpPr>
          <p:cNvPr id="14" name="TextBox 14"/>
          <p:cNvSpPr txBox="1"/>
          <p:nvPr/>
        </p:nvSpPr>
        <p:spPr>
          <a:xfrm>
            <a:off x="10353054" y="6789871"/>
            <a:ext cx="7239878" cy="2130425"/>
          </a:xfrm>
          <a:prstGeom prst="rect">
            <a:avLst/>
          </a:prstGeom>
        </p:spPr>
        <p:txBody>
          <a:bodyPr lIns="0" tIns="0" rIns="0" bIns="0" rtlCol="0" anchor="t">
            <a:spAutoFit/>
          </a:bodyPr>
          <a:lstStyle/>
          <a:p>
            <a:pPr marL="0" lvl="0" indent="0" algn="l">
              <a:lnSpc>
                <a:spcPts val="2800"/>
              </a:lnSpc>
            </a:pPr>
            <a:r>
              <a:rPr lang="en-US" sz="2000" spc="48">
                <a:solidFill>
                  <a:srgbClr val="000000"/>
                </a:solidFill>
                <a:latin typeface="Poppins"/>
                <a:ea typeface="Poppins"/>
                <a:cs typeface="Poppins"/>
                <a:sym typeface="Poppins"/>
              </a:rPr>
              <a:t>Two days dedicated to assessment of General Education and Academic Programs. Dine College focused heavily on assessment of Gen Ed in AY2425. We began including the importance of AZTransfer and AGEC and how it ties into assessment of general education.  </a:t>
            </a:r>
          </a:p>
        </p:txBody>
      </p:sp>
      <p:sp>
        <p:nvSpPr>
          <p:cNvPr id="15" name="TextBox 15"/>
          <p:cNvSpPr txBox="1"/>
          <p:nvPr/>
        </p:nvSpPr>
        <p:spPr>
          <a:xfrm>
            <a:off x="10122055" y="696693"/>
            <a:ext cx="7257367" cy="1819275"/>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Increasing Faculty Engagement</a:t>
            </a:r>
          </a:p>
        </p:txBody>
      </p:sp>
      <p:sp>
        <p:nvSpPr>
          <p:cNvPr id="16" name="TextBox 16"/>
          <p:cNvSpPr txBox="1"/>
          <p:nvPr/>
        </p:nvSpPr>
        <p:spPr>
          <a:xfrm>
            <a:off x="10091023" y="2729895"/>
            <a:ext cx="7319430" cy="2482850"/>
          </a:xfrm>
          <a:prstGeom prst="rect">
            <a:avLst/>
          </a:prstGeom>
        </p:spPr>
        <p:txBody>
          <a:bodyPr lIns="0" tIns="0" rIns="0" bIns="0" rtlCol="0" anchor="t">
            <a:spAutoFit/>
          </a:bodyPr>
          <a:lstStyle/>
          <a:p>
            <a:pPr marL="0" lvl="0" indent="0" algn="l">
              <a:lnSpc>
                <a:spcPts val="2800"/>
              </a:lnSpc>
            </a:pPr>
            <a:r>
              <a:rPr lang="en-US" sz="2000" spc="48">
                <a:solidFill>
                  <a:srgbClr val="000000"/>
                </a:solidFill>
                <a:latin typeface="Poppins"/>
                <a:ea typeface="Poppins"/>
                <a:cs typeface="Poppins"/>
                <a:sym typeface="Poppins"/>
              </a:rPr>
              <a:t>Faculty engagement in assessment also increased in the last academic year. After a six-year hiatus, the Office of Assessment &amp; Curriculum rebuilt their processes with a focus on increasing faculty engagement. We started from scratch to change the culture of faculty engagement in several institutional processes.</a:t>
            </a:r>
          </a:p>
        </p:txBody>
      </p:sp>
      <p:sp>
        <p:nvSpPr>
          <p:cNvPr id="17" name="TextBox 17"/>
          <p:cNvSpPr txBox="1"/>
          <p:nvPr/>
        </p:nvSpPr>
        <p:spPr>
          <a:xfrm>
            <a:off x="10212484" y="5938992"/>
            <a:ext cx="7076508" cy="439007"/>
          </a:xfrm>
          <a:prstGeom prst="rect">
            <a:avLst/>
          </a:prstGeom>
        </p:spPr>
        <p:txBody>
          <a:bodyPr lIns="0" tIns="0" rIns="0" bIns="0" rtlCol="0" anchor="t">
            <a:spAutoFit/>
          </a:bodyPr>
          <a:lstStyle/>
          <a:p>
            <a:pPr marL="0" lvl="0" indent="0" algn="l">
              <a:lnSpc>
                <a:spcPts val="3244"/>
              </a:lnSpc>
            </a:pPr>
            <a:r>
              <a:rPr lang="en-US" sz="2896" b="1" spc="28">
                <a:solidFill>
                  <a:srgbClr val="FFFFFF"/>
                </a:solidFill>
                <a:latin typeface="Poppins Bold"/>
                <a:ea typeface="Poppins Bold"/>
                <a:cs typeface="Poppins Bold"/>
                <a:sym typeface="Poppins Bold"/>
              </a:rPr>
              <a:t>The Importance of Assessment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566" y="2712390"/>
            <a:ext cx="10661169" cy="6391619"/>
          </a:xfrm>
          <a:custGeom>
            <a:avLst/>
            <a:gdLst/>
            <a:ahLst/>
            <a:cxnLst/>
            <a:rect l="l" t="t" r="r" b="b"/>
            <a:pathLst>
              <a:path w="10661169" h="6391619">
                <a:moveTo>
                  <a:pt x="0" y="0"/>
                </a:moveTo>
                <a:lnTo>
                  <a:pt x="10661170" y="0"/>
                </a:lnTo>
                <a:lnTo>
                  <a:pt x="10661170" y="6391619"/>
                </a:lnTo>
                <a:lnTo>
                  <a:pt x="0" y="6391619"/>
                </a:lnTo>
                <a:lnTo>
                  <a:pt x="0" y="0"/>
                </a:lnTo>
                <a:close/>
              </a:path>
            </a:pathLst>
          </a:custGeom>
          <a:blipFill>
            <a:blip r:embed="rId2"/>
            <a:stretch>
              <a:fillRect/>
            </a:stretch>
          </a:blipFill>
        </p:spPr>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3">
              <a:extLst>
                <a:ext uri="{96DAC541-7B7A-43D3-8B79-37D633B846F1}">
                  <asvg:svgBlip xmlns:asvg="http://schemas.microsoft.com/office/drawing/2016/SVG/main" r:embed="rId4"/>
                </a:ext>
              </a:extLst>
            </a:blip>
            <a:stretch>
              <a:fillRect r="-1444" b="-1978"/>
            </a:stretch>
          </a:blipFill>
        </p:spPr>
      </p:sp>
      <p:grpSp>
        <p:nvGrpSpPr>
          <p:cNvPr id="4" name="Group 4"/>
          <p:cNvGrpSpPr/>
          <p:nvPr/>
        </p:nvGrpSpPr>
        <p:grpSpPr>
          <a:xfrm>
            <a:off x="2126491" y="9204214"/>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5">
              <a:extLst>
                <a:ext uri="{96DAC541-7B7A-43D3-8B79-37D633B846F1}">
                  <asvg:svgBlip xmlns:asvg="http://schemas.microsoft.com/office/drawing/2016/SVG/main" r:embed="rId6"/>
                </a:ext>
              </a:extLst>
            </a:blip>
            <a:stretch>
              <a:fillRect b="-105002"/>
            </a:stretch>
          </a:blipFill>
        </p:spPr>
      </p:sp>
      <p:sp>
        <p:nvSpPr>
          <p:cNvPr id="11" name="TextBox 11"/>
          <p:cNvSpPr txBox="1"/>
          <p:nvPr/>
        </p:nvSpPr>
        <p:spPr>
          <a:xfrm>
            <a:off x="10504400" y="893115"/>
            <a:ext cx="7257367" cy="1819275"/>
          </a:xfrm>
          <a:prstGeom prst="rect">
            <a:avLst/>
          </a:prstGeom>
        </p:spPr>
        <p:txBody>
          <a:bodyPr lIns="0" tIns="0" rIns="0" bIns="0" rtlCol="0" anchor="t">
            <a:spAutoFit/>
          </a:bodyPr>
          <a:lstStyle/>
          <a:p>
            <a:pPr algn="l">
              <a:lnSpc>
                <a:spcPts val="6981"/>
              </a:lnSpc>
            </a:pPr>
            <a:r>
              <a:rPr lang="en-US" sz="5817" b="1">
                <a:solidFill>
                  <a:srgbClr val="FFFFFF"/>
                </a:solidFill>
                <a:latin typeface="Poppins Semi-Bold"/>
                <a:ea typeface="Poppins Semi-Bold"/>
                <a:cs typeface="Poppins Semi-Bold"/>
                <a:sym typeface="Poppins Semi-Bold"/>
              </a:rPr>
              <a:t>Increasing ATF Attendance</a:t>
            </a:r>
          </a:p>
        </p:txBody>
      </p:sp>
      <p:sp>
        <p:nvSpPr>
          <p:cNvPr id="12" name="TextBox 12"/>
          <p:cNvSpPr txBox="1"/>
          <p:nvPr/>
        </p:nvSpPr>
        <p:spPr>
          <a:xfrm>
            <a:off x="10899736" y="4362865"/>
            <a:ext cx="6857081" cy="5170488"/>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The last four academic years, faculty attendance was low due to several reasons:</a:t>
            </a:r>
          </a:p>
          <a:p>
            <a:pPr algn="l">
              <a:lnSpc>
                <a:spcPts val="3499"/>
              </a:lnSpc>
            </a:pPr>
            <a:endParaRPr lang="en-US" sz="2499" spc="59">
              <a:solidFill>
                <a:srgbClr val="000000"/>
              </a:solidFill>
              <a:latin typeface="Poppins"/>
              <a:ea typeface="Poppins"/>
              <a:cs typeface="Poppins"/>
              <a:sym typeface="Poppins"/>
            </a:endParaRPr>
          </a:p>
          <a:p>
            <a:pPr marL="539749" lvl="1" indent="-269875" algn="l">
              <a:lnSpc>
                <a:spcPts val="4624"/>
              </a:lnSpc>
              <a:buFont typeface="Arial"/>
              <a:buChar char="•"/>
            </a:pPr>
            <a:r>
              <a:rPr lang="en-US" sz="2499" spc="59">
                <a:solidFill>
                  <a:srgbClr val="000000"/>
                </a:solidFill>
                <a:latin typeface="Poppins"/>
                <a:ea typeface="Poppins"/>
                <a:cs typeface="Poppins"/>
                <a:sym typeface="Poppins"/>
              </a:rPr>
              <a:t>Lack of understanding</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Faculty did not want students to transfer. </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Facilitator Role was not occupied</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Gen Ed Committee did not want to oversee AGEC responsibilities.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2890288" y="-303380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918653" y="5952470"/>
            <a:ext cx="9901778" cy="795688"/>
            <a:chOff x="0" y="0"/>
            <a:chExt cx="2471078" cy="198571"/>
          </a:xfrm>
        </p:grpSpPr>
        <p:sp>
          <p:nvSpPr>
            <p:cNvPr id="4" name="Freeform 4"/>
            <p:cNvSpPr/>
            <p:nvPr/>
          </p:nvSpPr>
          <p:spPr>
            <a:xfrm>
              <a:off x="0" y="0"/>
              <a:ext cx="2471078" cy="198571"/>
            </a:xfrm>
            <a:custGeom>
              <a:avLst/>
              <a:gdLst/>
              <a:ahLst/>
              <a:cxnLst/>
              <a:rect l="l" t="t" r="r" b="b"/>
              <a:pathLst>
                <a:path w="2471078" h="198571">
                  <a:moveTo>
                    <a:pt x="39875" y="0"/>
                  </a:moveTo>
                  <a:lnTo>
                    <a:pt x="2431203" y="0"/>
                  </a:lnTo>
                  <a:cubicBezTo>
                    <a:pt x="2441779" y="0"/>
                    <a:pt x="2451921" y="4201"/>
                    <a:pt x="2459399" y="11679"/>
                  </a:cubicBezTo>
                  <a:cubicBezTo>
                    <a:pt x="2466877" y="19157"/>
                    <a:pt x="2471078" y="29300"/>
                    <a:pt x="2471078" y="39875"/>
                  </a:cubicBezTo>
                  <a:lnTo>
                    <a:pt x="2471078" y="158696"/>
                  </a:lnTo>
                  <a:cubicBezTo>
                    <a:pt x="2471078" y="169271"/>
                    <a:pt x="2466877" y="179414"/>
                    <a:pt x="2459399" y="186892"/>
                  </a:cubicBezTo>
                  <a:cubicBezTo>
                    <a:pt x="2451921" y="194370"/>
                    <a:pt x="2441779" y="198571"/>
                    <a:pt x="2431203" y="198571"/>
                  </a:cubicBezTo>
                  <a:lnTo>
                    <a:pt x="39875" y="198571"/>
                  </a:lnTo>
                  <a:cubicBezTo>
                    <a:pt x="29300" y="198571"/>
                    <a:pt x="19157" y="194370"/>
                    <a:pt x="11679" y="186892"/>
                  </a:cubicBezTo>
                  <a:cubicBezTo>
                    <a:pt x="4201" y="179414"/>
                    <a:pt x="0" y="169271"/>
                    <a:pt x="0" y="158696"/>
                  </a:cubicBezTo>
                  <a:lnTo>
                    <a:pt x="0" y="39875"/>
                  </a:lnTo>
                  <a:cubicBezTo>
                    <a:pt x="0" y="29300"/>
                    <a:pt x="4201" y="19157"/>
                    <a:pt x="11679" y="11679"/>
                  </a:cubicBezTo>
                  <a:cubicBezTo>
                    <a:pt x="19157" y="4201"/>
                    <a:pt x="29300" y="0"/>
                    <a:pt x="39875" y="0"/>
                  </a:cubicBezTo>
                  <a:close/>
                </a:path>
              </a:pathLst>
            </a:custGeom>
            <a:solidFill>
              <a:srgbClr val="0D3F83"/>
            </a:solidFill>
          </p:spPr>
        </p:sp>
        <p:sp>
          <p:nvSpPr>
            <p:cNvPr id="5" name="TextBox 5"/>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sp>
        <p:nvSpPr>
          <p:cNvPr id="6" name="Freeform 6"/>
          <p:cNvSpPr/>
          <p:nvPr/>
        </p:nvSpPr>
        <p:spPr>
          <a:xfrm>
            <a:off x="528051" y="1476393"/>
            <a:ext cx="636219" cy="686876"/>
          </a:xfrm>
          <a:custGeom>
            <a:avLst/>
            <a:gdLst/>
            <a:ahLst/>
            <a:cxnLst/>
            <a:rect l="l" t="t" r="r" b="b"/>
            <a:pathLst>
              <a:path w="636219" h="686876">
                <a:moveTo>
                  <a:pt x="0" y="0"/>
                </a:moveTo>
                <a:lnTo>
                  <a:pt x="636219" y="0"/>
                </a:lnTo>
                <a:lnTo>
                  <a:pt x="636219" y="686876"/>
                </a:lnTo>
                <a:lnTo>
                  <a:pt x="0" y="6868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4546116" y="3310191"/>
            <a:ext cx="11352394" cy="4154525"/>
          </a:xfrm>
          <a:custGeom>
            <a:avLst/>
            <a:gdLst/>
            <a:ahLst/>
            <a:cxnLst/>
            <a:rect l="l" t="t" r="r" b="b"/>
            <a:pathLst>
              <a:path w="11352394" h="4154525">
                <a:moveTo>
                  <a:pt x="0" y="0"/>
                </a:moveTo>
                <a:lnTo>
                  <a:pt x="11352393" y="0"/>
                </a:lnTo>
                <a:lnTo>
                  <a:pt x="11352393" y="4154525"/>
                </a:lnTo>
                <a:lnTo>
                  <a:pt x="0" y="4154525"/>
                </a:lnTo>
                <a:lnTo>
                  <a:pt x="0" y="0"/>
                </a:lnTo>
                <a:close/>
              </a:path>
            </a:pathLst>
          </a:custGeom>
          <a:blipFill>
            <a:blip r:embed="rId6">
              <a:extLst>
                <a:ext uri="{96DAC541-7B7A-43D3-8B79-37D633B846F1}">
                  <asvg:svgBlip xmlns:asvg="http://schemas.microsoft.com/office/drawing/2016/SVG/main" r:embed="rId7"/>
                </a:ext>
              </a:extLst>
            </a:blip>
            <a:stretch>
              <a:fillRect l="-610" b="-11686"/>
            </a:stretch>
          </a:blipFill>
        </p:spPr>
      </p:sp>
      <p:grpSp>
        <p:nvGrpSpPr>
          <p:cNvPr id="8" name="Group 8"/>
          <p:cNvGrpSpPr/>
          <p:nvPr/>
        </p:nvGrpSpPr>
        <p:grpSpPr>
          <a:xfrm>
            <a:off x="4994677" y="8631294"/>
            <a:ext cx="11534968" cy="115349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1" name="Group 11"/>
          <p:cNvGrpSpPr/>
          <p:nvPr/>
        </p:nvGrpSpPr>
        <p:grpSpPr>
          <a:xfrm>
            <a:off x="9937479" y="1028700"/>
            <a:ext cx="8045078" cy="8152106"/>
            <a:chOff x="0" y="0"/>
            <a:chExt cx="812800" cy="823613"/>
          </a:xfrm>
        </p:grpSpPr>
        <p:sp>
          <p:nvSpPr>
            <p:cNvPr id="12" name="Freeform 12"/>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8"/>
              <a:stretch>
                <a:fillRect l="-1330"/>
              </a:stretch>
            </a:blipFill>
          </p:spPr>
        </p:sp>
      </p:grpSp>
      <p:sp>
        <p:nvSpPr>
          <p:cNvPr id="13" name="Freeform 13"/>
          <p:cNvSpPr/>
          <p:nvPr/>
        </p:nvSpPr>
        <p:spPr>
          <a:xfrm rot="-5073887">
            <a:off x="7256581" y="5069780"/>
            <a:ext cx="7762520" cy="5599342"/>
          </a:xfrm>
          <a:custGeom>
            <a:avLst/>
            <a:gdLst/>
            <a:ahLst/>
            <a:cxnLst/>
            <a:rect l="l" t="t" r="r" b="b"/>
            <a:pathLst>
              <a:path w="7762520" h="5599342">
                <a:moveTo>
                  <a:pt x="0" y="0"/>
                </a:moveTo>
                <a:lnTo>
                  <a:pt x="7762520" y="0"/>
                </a:lnTo>
                <a:lnTo>
                  <a:pt x="7762520" y="5599342"/>
                </a:lnTo>
                <a:lnTo>
                  <a:pt x="0" y="5599342"/>
                </a:lnTo>
                <a:lnTo>
                  <a:pt x="0" y="0"/>
                </a:lnTo>
                <a:close/>
              </a:path>
            </a:pathLst>
          </a:custGeom>
          <a:blipFill>
            <a:blip r:embed="rId9">
              <a:extLst>
                <a:ext uri="{96DAC541-7B7A-43D3-8B79-37D633B846F1}">
                  <asvg:svgBlip xmlns:asvg="http://schemas.microsoft.com/office/drawing/2016/SVG/main" r:embed="rId10"/>
                </a:ext>
              </a:extLst>
            </a:blip>
            <a:stretch>
              <a:fillRect b="-105002"/>
            </a:stretch>
          </a:blipFill>
        </p:spPr>
      </p:sp>
      <p:grpSp>
        <p:nvGrpSpPr>
          <p:cNvPr id="14" name="Group 14"/>
          <p:cNvGrpSpPr/>
          <p:nvPr/>
        </p:nvGrpSpPr>
        <p:grpSpPr>
          <a:xfrm>
            <a:off x="9727458" y="408535"/>
            <a:ext cx="620165" cy="62016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7" name="Group 17"/>
          <p:cNvGrpSpPr/>
          <p:nvPr/>
        </p:nvGrpSpPr>
        <p:grpSpPr>
          <a:xfrm>
            <a:off x="7655283" y="-1425899"/>
            <a:ext cx="1752322" cy="175232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0" name="Freeform 20"/>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11">
              <a:extLst>
                <a:ext uri="{96DAC541-7B7A-43D3-8B79-37D633B846F1}">
                  <asvg:svgBlip xmlns:asvg="http://schemas.microsoft.com/office/drawing/2016/SVG/main" r:embed="rId12"/>
                </a:ext>
              </a:extLst>
            </a:blip>
            <a:stretch>
              <a:fillRect r="-109088"/>
            </a:stretch>
          </a:blipFill>
        </p:spPr>
      </p:sp>
      <p:sp>
        <p:nvSpPr>
          <p:cNvPr id="21" name="Freeform 21"/>
          <p:cNvSpPr/>
          <p:nvPr/>
        </p:nvSpPr>
        <p:spPr>
          <a:xfrm rot="-4855005">
            <a:off x="16011530"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r:embed="rId13">
              <a:extLst>
                <a:ext uri="{96DAC541-7B7A-43D3-8B79-37D633B846F1}">
                  <asvg:svgBlip xmlns:asvg="http://schemas.microsoft.com/office/drawing/2016/SVG/main" r:embed="rId14"/>
                </a:ext>
              </a:extLst>
            </a:blip>
            <a:stretch>
              <a:fillRect r="-109088"/>
            </a:stretch>
          </a:blipFill>
        </p:spPr>
      </p:sp>
      <p:sp>
        <p:nvSpPr>
          <p:cNvPr id="22" name="TextBox 22"/>
          <p:cNvSpPr txBox="1"/>
          <p:nvPr/>
        </p:nvSpPr>
        <p:spPr>
          <a:xfrm>
            <a:off x="528051" y="3011958"/>
            <a:ext cx="8447612" cy="1786881"/>
          </a:xfrm>
          <a:prstGeom prst="rect">
            <a:avLst/>
          </a:prstGeom>
        </p:spPr>
        <p:txBody>
          <a:bodyPr lIns="0" tIns="0" rIns="0" bIns="0" rtlCol="0" anchor="t">
            <a:spAutoFit/>
          </a:bodyPr>
          <a:lstStyle/>
          <a:p>
            <a:pPr algn="l">
              <a:lnSpc>
                <a:spcPts val="13856"/>
              </a:lnSpc>
            </a:pPr>
            <a:r>
              <a:rPr lang="en-US" sz="9897" b="1">
                <a:solidFill>
                  <a:srgbClr val="0C3E80"/>
                </a:solidFill>
                <a:latin typeface="Poppins Bold"/>
                <a:ea typeface="Poppins Bold"/>
                <a:cs typeface="Poppins Bold"/>
                <a:sym typeface="Poppins Bold"/>
              </a:rPr>
              <a:t>THANK YOU </a:t>
            </a:r>
          </a:p>
        </p:txBody>
      </p:sp>
      <p:sp>
        <p:nvSpPr>
          <p:cNvPr id="23" name="TextBox 23"/>
          <p:cNvSpPr txBox="1"/>
          <p:nvPr/>
        </p:nvSpPr>
        <p:spPr>
          <a:xfrm>
            <a:off x="613845" y="7357758"/>
            <a:ext cx="7041438" cy="511693"/>
          </a:xfrm>
          <a:prstGeom prst="rect">
            <a:avLst/>
          </a:prstGeom>
        </p:spPr>
        <p:txBody>
          <a:bodyPr lIns="0" tIns="0" rIns="0" bIns="0" rtlCol="0" anchor="t">
            <a:spAutoFit/>
          </a:bodyPr>
          <a:lstStyle/>
          <a:p>
            <a:pPr algn="l">
              <a:lnSpc>
                <a:spcPts val="4037"/>
              </a:lnSpc>
            </a:pPr>
            <a:r>
              <a:rPr lang="en-US" sz="2883" b="1" i="1">
                <a:solidFill>
                  <a:srgbClr val="000000"/>
                </a:solidFill>
                <a:latin typeface="Poppins Semi-Bold Italics"/>
                <a:ea typeface="Poppins Semi-Bold Italics"/>
                <a:cs typeface="Poppins Semi-Bold Italics"/>
                <a:sym typeface="Poppins Semi-Bold Italics"/>
              </a:rPr>
              <a:t>Contact Us For More Information</a:t>
            </a:r>
          </a:p>
        </p:txBody>
      </p:sp>
      <p:sp>
        <p:nvSpPr>
          <p:cNvPr id="24" name="Freeform 24"/>
          <p:cNvSpPr/>
          <p:nvPr/>
        </p:nvSpPr>
        <p:spPr>
          <a:xfrm flipH="1">
            <a:off x="613845" y="8187237"/>
            <a:ext cx="296546" cy="296546"/>
          </a:xfrm>
          <a:custGeom>
            <a:avLst/>
            <a:gdLst/>
            <a:ahLst/>
            <a:cxnLst/>
            <a:rect l="l" t="t" r="r" b="b"/>
            <a:pathLst>
              <a:path w="296546" h="296546">
                <a:moveTo>
                  <a:pt x="296546" y="0"/>
                </a:moveTo>
                <a:lnTo>
                  <a:pt x="0" y="0"/>
                </a:lnTo>
                <a:lnTo>
                  <a:pt x="0" y="296546"/>
                </a:lnTo>
                <a:lnTo>
                  <a:pt x="296546" y="296546"/>
                </a:lnTo>
                <a:lnTo>
                  <a:pt x="296546"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a:off x="614480" y="8765117"/>
            <a:ext cx="295276" cy="295276"/>
          </a:xfrm>
          <a:custGeom>
            <a:avLst/>
            <a:gdLst/>
            <a:ahLst/>
            <a:cxnLst/>
            <a:rect l="l" t="t" r="r" b="b"/>
            <a:pathLst>
              <a:path w="295276" h="295276">
                <a:moveTo>
                  <a:pt x="0" y="0"/>
                </a:moveTo>
                <a:lnTo>
                  <a:pt x="295276" y="0"/>
                </a:lnTo>
                <a:lnTo>
                  <a:pt x="295276" y="295276"/>
                </a:lnTo>
                <a:lnTo>
                  <a:pt x="0" y="2952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TextBox 26"/>
          <p:cNvSpPr txBox="1"/>
          <p:nvPr/>
        </p:nvSpPr>
        <p:spPr>
          <a:xfrm>
            <a:off x="1322941" y="8185887"/>
            <a:ext cx="2737971" cy="321384"/>
          </a:xfrm>
          <a:prstGeom prst="rect">
            <a:avLst/>
          </a:prstGeom>
        </p:spPr>
        <p:txBody>
          <a:bodyPr lIns="0" tIns="0" rIns="0" bIns="0" rtlCol="0" anchor="t">
            <a:spAutoFit/>
          </a:bodyPr>
          <a:lstStyle/>
          <a:p>
            <a:pPr algn="l">
              <a:lnSpc>
                <a:spcPts val="2365"/>
              </a:lnSpc>
            </a:pPr>
            <a:r>
              <a:rPr lang="en-US" sz="2093" b="1">
                <a:solidFill>
                  <a:srgbClr val="000000"/>
                </a:solidFill>
                <a:latin typeface="Poppins Medium"/>
                <a:ea typeface="Poppins Medium"/>
                <a:cs typeface="Poppins Medium"/>
                <a:sym typeface="Poppins Medium"/>
              </a:rPr>
              <a:t>(928) 724-6968</a:t>
            </a:r>
          </a:p>
        </p:txBody>
      </p:sp>
      <p:sp>
        <p:nvSpPr>
          <p:cNvPr id="27" name="TextBox 27"/>
          <p:cNvSpPr txBox="1"/>
          <p:nvPr/>
        </p:nvSpPr>
        <p:spPr>
          <a:xfrm>
            <a:off x="1322941" y="8744863"/>
            <a:ext cx="3961290" cy="321384"/>
          </a:xfrm>
          <a:prstGeom prst="rect">
            <a:avLst/>
          </a:prstGeom>
        </p:spPr>
        <p:txBody>
          <a:bodyPr lIns="0" tIns="0" rIns="0" bIns="0" rtlCol="0" anchor="t">
            <a:spAutoFit/>
          </a:bodyPr>
          <a:lstStyle/>
          <a:p>
            <a:pPr algn="l">
              <a:lnSpc>
                <a:spcPts val="2365"/>
              </a:lnSpc>
            </a:pPr>
            <a:r>
              <a:rPr lang="en-US" sz="2093" b="1">
                <a:solidFill>
                  <a:srgbClr val="000000"/>
                </a:solidFill>
                <a:latin typeface="Poppins Medium"/>
                <a:ea typeface="Poppins Medium"/>
                <a:cs typeface="Poppins Medium"/>
                <a:sym typeface="Poppins Medium"/>
              </a:rPr>
              <a:t>mnetsitty@dinecollege.edu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TextBox 9"/>
          <p:cNvSpPr txBox="1"/>
          <p:nvPr/>
        </p:nvSpPr>
        <p:spPr>
          <a:xfrm>
            <a:off x="651425" y="2319390"/>
            <a:ext cx="10120831" cy="56102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Progress on HLC Focused Visit</a:t>
            </a:r>
          </a:p>
        </p:txBody>
      </p:sp>
      <p:sp>
        <p:nvSpPr>
          <p:cNvPr id="10" name="Freeform 10"/>
          <p:cNvSpPr/>
          <p:nvPr/>
        </p:nvSpPr>
        <p:spPr>
          <a:xfrm>
            <a:off x="12139942" y="2267677"/>
            <a:ext cx="5313083" cy="5751647"/>
          </a:xfrm>
          <a:custGeom>
            <a:avLst/>
            <a:gdLst/>
            <a:ahLst/>
            <a:cxnLst/>
            <a:rect l="l" t="t" r="r" b="b"/>
            <a:pathLst>
              <a:path w="5313083" h="5751647">
                <a:moveTo>
                  <a:pt x="0" y="0"/>
                </a:moveTo>
                <a:lnTo>
                  <a:pt x="5313084" y="0"/>
                </a:lnTo>
                <a:lnTo>
                  <a:pt x="5313084" y="5751646"/>
                </a:lnTo>
                <a:lnTo>
                  <a:pt x="0" y="5751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22357"/>
            <a:ext cx="19430999" cy="5702114"/>
          </a:xfrm>
          <a:custGeom>
            <a:avLst/>
            <a:gdLst/>
            <a:ahLst/>
            <a:cxnLst/>
            <a:rect l="l" t="t" r="r" b="b"/>
            <a:pathLst>
              <a:path w="19430999" h="5702114">
                <a:moveTo>
                  <a:pt x="0" y="0"/>
                </a:moveTo>
                <a:lnTo>
                  <a:pt x="19430999" y="0"/>
                </a:lnTo>
                <a:lnTo>
                  <a:pt x="19430999" y="5702114"/>
                </a:lnTo>
                <a:lnTo>
                  <a:pt x="0" y="5702114"/>
                </a:lnTo>
                <a:lnTo>
                  <a:pt x="0" y="0"/>
                </a:lnTo>
                <a:close/>
              </a:path>
            </a:pathLst>
          </a:custGeom>
          <a:blipFill>
            <a:blip r:embed="rId2">
              <a:extLst>
                <a:ext uri="{96DAC541-7B7A-43D3-8B79-37D633B846F1}">
                  <asvg:svgBlip xmlns:asvg="http://schemas.microsoft.com/office/drawing/2016/SVG/main" r:embed="rId3"/>
                </a:ext>
              </a:extLst>
            </a:blip>
            <a:stretch>
              <a:fillRect r="-1444" b="-1978"/>
            </a:stretch>
          </a:blipFill>
        </p:spPr>
      </p:sp>
      <p:sp>
        <p:nvSpPr>
          <p:cNvPr id="3" name="TextBox 3"/>
          <p:cNvSpPr txBox="1"/>
          <p:nvPr/>
        </p:nvSpPr>
        <p:spPr>
          <a:xfrm>
            <a:off x="10504400" y="874065"/>
            <a:ext cx="7257367" cy="981075"/>
          </a:xfrm>
          <a:prstGeom prst="rect">
            <a:avLst/>
          </a:prstGeom>
        </p:spPr>
        <p:txBody>
          <a:bodyPr lIns="0" tIns="0" rIns="0" bIns="0" rtlCol="0" anchor="t">
            <a:spAutoFit/>
          </a:bodyPr>
          <a:lstStyle/>
          <a:p>
            <a:pPr algn="l">
              <a:lnSpc>
                <a:spcPts val="7200"/>
              </a:lnSpc>
            </a:pPr>
            <a:r>
              <a:rPr lang="en-US" sz="6000" b="1">
                <a:solidFill>
                  <a:srgbClr val="FFFFFF"/>
                </a:solidFill>
                <a:latin typeface="Poppins Semi-Bold"/>
                <a:ea typeface="Poppins Semi-Bold"/>
                <a:cs typeface="Poppins Semi-Bold"/>
                <a:sym typeface="Poppins Semi-Bold"/>
              </a:rPr>
              <a:t>What is the HLC?</a:t>
            </a:r>
          </a:p>
        </p:txBody>
      </p:sp>
      <p:sp>
        <p:nvSpPr>
          <p:cNvPr id="4" name="TextBox 4"/>
          <p:cNvSpPr txBox="1"/>
          <p:nvPr/>
        </p:nvSpPr>
        <p:spPr>
          <a:xfrm>
            <a:off x="349296" y="2941097"/>
            <a:ext cx="9535038" cy="5400632"/>
          </a:xfrm>
          <a:prstGeom prst="rect">
            <a:avLst/>
          </a:prstGeom>
        </p:spPr>
        <p:txBody>
          <a:bodyPr lIns="0" tIns="0" rIns="0" bIns="0" rtlCol="0" anchor="t">
            <a:spAutoFit/>
          </a:bodyPr>
          <a:lstStyle/>
          <a:p>
            <a:pPr algn="l">
              <a:lnSpc>
                <a:spcPts val="3987"/>
              </a:lnSpc>
            </a:pPr>
            <a:r>
              <a:rPr lang="en-US" sz="2847" spc="68">
                <a:solidFill>
                  <a:srgbClr val="000000"/>
                </a:solidFill>
                <a:latin typeface="Poppins"/>
                <a:ea typeface="Poppins"/>
                <a:cs typeface="Poppins"/>
                <a:sym typeface="Poppins"/>
              </a:rPr>
              <a:t>Founded in 1895, HLC is an institutional accreditor for degree-granting colleges and universities. </a:t>
            </a:r>
          </a:p>
          <a:p>
            <a:pPr algn="l">
              <a:lnSpc>
                <a:spcPts val="3987"/>
              </a:lnSpc>
            </a:pPr>
            <a:endParaRPr lang="en-US" sz="2847" spc="68">
              <a:solidFill>
                <a:srgbClr val="000000"/>
              </a:solidFill>
              <a:latin typeface="Poppins"/>
              <a:ea typeface="Poppins"/>
              <a:cs typeface="Poppins"/>
              <a:sym typeface="Poppins"/>
            </a:endParaRPr>
          </a:p>
          <a:p>
            <a:pPr marL="614858" lvl="1" indent="-307429" algn="l">
              <a:lnSpc>
                <a:spcPts val="5268"/>
              </a:lnSpc>
              <a:buFont typeface="Arial"/>
              <a:buChar char="•"/>
            </a:pPr>
            <a:r>
              <a:rPr lang="en-US" sz="2847" spc="68">
                <a:solidFill>
                  <a:srgbClr val="000000"/>
                </a:solidFill>
                <a:latin typeface="Poppins"/>
                <a:ea typeface="Poppins"/>
                <a:cs typeface="Poppins"/>
                <a:sym typeface="Poppins"/>
              </a:rPr>
              <a:t>Dine College was accredited back on July 21, 1976</a:t>
            </a:r>
          </a:p>
          <a:p>
            <a:pPr marL="614858" lvl="1" indent="-307429" algn="l">
              <a:lnSpc>
                <a:spcPts val="5268"/>
              </a:lnSpc>
              <a:buFont typeface="Arial"/>
              <a:buChar char="•"/>
            </a:pPr>
            <a:r>
              <a:rPr lang="en-US" sz="2847" spc="68">
                <a:solidFill>
                  <a:srgbClr val="000000"/>
                </a:solidFill>
                <a:latin typeface="Poppins"/>
                <a:ea typeface="Poppins"/>
                <a:cs typeface="Poppins"/>
                <a:sym typeface="Poppins"/>
              </a:rPr>
              <a:t>Most recent reaffirmation of accreditation: 2018-2019</a:t>
            </a:r>
          </a:p>
          <a:p>
            <a:pPr marL="614858" lvl="1" indent="-307429" algn="l">
              <a:lnSpc>
                <a:spcPts val="5268"/>
              </a:lnSpc>
              <a:buFont typeface="Arial"/>
              <a:buChar char="•"/>
            </a:pPr>
            <a:r>
              <a:rPr lang="en-US" sz="2847" spc="68">
                <a:solidFill>
                  <a:srgbClr val="000000"/>
                </a:solidFill>
                <a:latin typeface="Poppins"/>
                <a:ea typeface="Poppins"/>
                <a:cs typeface="Poppins"/>
                <a:sym typeface="Poppins"/>
              </a:rPr>
              <a:t>Focused Visit: November 17 &amp; 18, 2025</a:t>
            </a:r>
          </a:p>
          <a:p>
            <a:pPr marL="614858" lvl="1" indent="-307429" algn="l">
              <a:lnSpc>
                <a:spcPts val="5268"/>
              </a:lnSpc>
              <a:buFont typeface="Arial"/>
              <a:buChar char="•"/>
            </a:pPr>
            <a:r>
              <a:rPr lang="en-US" sz="2847" spc="68">
                <a:solidFill>
                  <a:srgbClr val="000000"/>
                </a:solidFill>
                <a:latin typeface="Poppins"/>
                <a:ea typeface="Poppins"/>
                <a:cs typeface="Poppins"/>
                <a:sym typeface="Poppins"/>
              </a:rPr>
              <a:t>Next reaffirmation of accreditation: 2028-2029 </a:t>
            </a:r>
          </a:p>
        </p:txBody>
      </p:sp>
      <p:sp>
        <p:nvSpPr>
          <p:cNvPr id="5" name="Freeform 5"/>
          <p:cNvSpPr/>
          <p:nvPr/>
        </p:nvSpPr>
        <p:spPr>
          <a:xfrm>
            <a:off x="12215772" y="4864617"/>
            <a:ext cx="4493351" cy="2525263"/>
          </a:xfrm>
          <a:custGeom>
            <a:avLst/>
            <a:gdLst/>
            <a:ahLst/>
            <a:cxnLst/>
            <a:rect l="l" t="t" r="r" b="b"/>
            <a:pathLst>
              <a:path w="4493351" h="2525263">
                <a:moveTo>
                  <a:pt x="0" y="0"/>
                </a:moveTo>
                <a:lnTo>
                  <a:pt x="4493351" y="0"/>
                </a:lnTo>
                <a:lnTo>
                  <a:pt x="4493351" y="2525264"/>
                </a:lnTo>
                <a:lnTo>
                  <a:pt x="0" y="2525264"/>
                </a:lnTo>
                <a:lnTo>
                  <a:pt x="0" y="0"/>
                </a:lnTo>
                <a:close/>
              </a:path>
            </a:pathLst>
          </a:custGeom>
          <a:blipFill>
            <a:blip r:embed="rId4"/>
            <a:stretch>
              <a:fillRect/>
            </a:stretch>
          </a:blipFill>
        </p:spPr>
      </p:sp>
      <p:grpSp>
        <p:nvGrpSpPr>
          <p:cNvPr id="6" name="Group 6"/>
          <p:cNvGrpSpPr/>
          <p:nvPr/>
        </p:nvGrpSpPr>
        <p:grpSpPr>
          <a:xfrm>
            <a:off x="2126491" y="9204214"/>
            <a:ext cx="620165" cy="6201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723622" y="8948218"/>
            <a:ext cx="1752322" cy="17523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8806" y="2392697"/>
            <a:ext cx="15402424" cy="7431682"/>
          </a:xfrm>
          <a:custGeom>
            <a:avLst/>
            <a:gdLst/>
            <a:ahLst/>
            <a:cxnLst/>
            <a:rect l="l" t="t" r="r" b="b"/>
            <a:pathLst>
              <a:path w="15402424" h="7431682">
                <a:moveTo>
                  <a:pt x="0" y="0"/>
                </a:moveTo>
                <a:lnTo>
                  <a:pt x="15402424" y="0"/>
                </a:lnTo>
                <a:lnTo>
                  <a:pt x="15402424" y="7431682"/>
                </a:lnTo>
                <a:lnTo>
                  <a:pt x="0" y="7431682"/>
                </a:lnTo>
                <a:lnTo>
                  <a:pt x="0" y="0"/>
                </a:lnTo>
                <a:close/>
              </a:path>
            </a:pathLst>
          </a:custGeom>
          <a:blipFill>
            <a:blip r:embed="rId2"/>
            <a:stretch>
              <a:fillRect t="-1813" b="-1813"/>
            </a:stretch>
          </a:blipFill>
        </p:spPr>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3">
              <a:extLst>
                <a:ext uri="{96DAC541-7B7A-43D3-8B79-37D633B846F1}">
                  <asvg:svgBlip xmlns:asvg="http://schemas.microsoft.com/office/drawing/2016/SVG/main" r:embed="rId4"/>
                </a:ext>
              </a:extLst>
            </a:blip>
            <a:stretch>
              <a:fillRect r="-1444" b="-1978"/>
            </a:stretch>
          </a:blipFill>
        </p:spPr>
      </p:sp>
      <p:grpSp>
        <p:nvGrpSpPr>
          <p:cNvPr id="4" name="Group 4"/>
          <p:cNvGrpSpPr/>
          <p:nvPr/>
        </p:nvGrpSpPr>
        <p:grpSpPr>
          <a:xfrm>
            <a:off x="16949218" y="3879757"/>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5">
              <a:extLst>
                <a:ext uri="{96DAC541-7B7A-43D3-8B79-37D633B846F1}">
                  <asvg:svgBlip xmlns:asvg="http://schemas.microsoft.com/office/drawing/2016/SVG/main" r:embed="rId6"/>
                </a:ext>
              </a:extLst>
            </a:blip>
            <a:stretch>
              <a:fillRect b="-105002"/>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9218" y="3879757"/>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3622" y="8948218"/>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9419425" flipH="1" flipV="1">
            <a:off x="-2704640" y="-1086924"/>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2">
              <a:extLst>
                <a:ext uri="{96DAC541-7B7A-43D3-8B79-37D633B846F1}">
                  <asvg:svgBlip xmlns:asvg="http://schemas.microsoft.com/office/drawing/2016/SVG/main" r:embed="rId3"/>
                </a:ext>
              </a:extLst>
            </a:blip>
            <a:stretch>
              <a:fillRect b="-105002"/>
            </a:stretch>
          </a:blipFill>
        </p:spPr>
      </p:sp>
      <p:sp>
        <p:nvSpPr>
          <p:cNvPr id="9" name="Freeform 9"/>
          <p:cNvSpPr/>
          <p:nvPr/>
        </p:nvSpPr>
        <p:spPr>
          <a:xfrm>
            <a:off x="2013560" y="1257000"/>
            <a:ext cx="14260880" cy="8748603"/>
          </a:xfrm>
          <a:custGeom>
            <a:avLst/>
            <a:gdLst/>
            <a:ahLst/>
            <a:cxnLst/>
            <a:rect l="l" t="t" r="r" b="b"/>
            <a:pathLst>
              <a:path w="14260880" h="8748603">
                <a:moveTo>
                  <a:pt x="0" y="0"/>
                </a:moveTo>
                <a:lnTo>
                  <a:pt x="14260880" y="0"/>
                </a:lnTo>
                <a:lnTo>
                  <a:pt x="14260880" y="8748603"/>
                </a:lnTo>
                <a:lnTo>
                  <a:pt x="0" y="8748603"/>
                </a:lnTo>
                <a:lnTo>
                  <a:pt x="0" y="0"/>
                </a:lnTo>
                <a:close/>
              </a:path>
            </a:pathLst>
          </a:custGeom>
          <a:blipFill>
            <a:blip r:embed="rId4"/>
            <a:stretch>
              <a:fillRect t="-1794" b="-1794"/>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2">
              <a:extLst>
                <a:ext uri="{96DAC541-7B7A-43D3-8B79-37D633B846F1}">
                  <asvg:svgBlip xmlns:asvg="http://schemas.microsoft.com/office/drawing/2016/SVG/main" r:embed="rId3"/>
                </a:ext>
              </a:extLst>
            </a:blip>
            <a:stretch>
              <a:fillRect r="-1444" b="-1978"/>
            </a:stretch>
          </a:blipFill>
        </p:spPr>
      </p:sp>
      <p:grpSp>
        <p:nvGrpSpPr>
          <p:cNvPr id="3" name="Group 3"/>
          <p:cNvGrpSpPr/>
          <p:nvPr/>
        </p:nvGrpSpPr>
        <p:grpSpPr>
          <a:xfrm>
            <a:off x="6938023" y="9514296"/>
            <a:ext cx="620165" cy="62016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6" name="Group 6"/>
          <p:cNvGrpSpPr/>
          <p:nvPr/>
        </p:nvGrpSpPr>
        <p:grpSpPr>
          <a:xfrm>
            <a:off x="-723622" y="8948218"/>
            <a:ext cx="1752322" cy="17523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9" name="Freeform 9"/>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4">
              <a:extLst>
                <a:ext uri="{96DAC541-7B7A-43D3-8B79-37D633B846F1}">
                  <asvg:svgBlip xmlns:asvg="http://schemas.microsoft.com/office/drawing/2016/SVG/main" r:embed="rId5"/>
                </a:ext>
              </a:extLst>
            </a:blip>
            <a:stretch>
              <a:fillRect b="-105002"/>
            </a:stretch>
          </a:blipFill>
        </p:spPr>
      </p:sp>
      <p:sp>
        <p:nvSpPr>
          <p:cNvPr id="10" name="Freeform 10"/>
          <p:cNvSpPr/>
          <p:nvPr/>
        </p:nvSpPr>
        <p:spPr>
          <a:xfrm>
            <a:off x="7935428" y="4539071"/>
            <a:ext cx="10086324" cy="2505382"/>
          </a:xfrm>
          <a:custGeom>
            <a:avLst/>
            <a:gdLst/>
            <a:ahLst/>
            <a:cxnLst/>
            <a:rect l="l" t="t" r="r" b="b"/>
            <a:pathLst>
              <a:path w="10086324" h="2505382">
                <a:moveTo>
                  <a:pt x="0" y="0"/>
                </a:moveTo>
                <a:lnTo>
                  <a:pt x="10086325" y="0"/>
                </a:lnTo>
                <a:lnTo>
                  <a:pt x="10086325" y="2505383"/>
                </a:lnTo>
                <a:lnTo>
                  <a:pt x="0" y="2505383"/>
                </a:lnTo>
                <a:lnTo>
                  <a:pt x="0" y="0"/>
                </a:lnTo>
                <a:close/>
              </a:path>
            </a:pathLst>
          </a:custGeom>
          <a:blipFill>
            <a:blip r:embed="rId6"/>
            <a:stretch>
              <a:fillRect/>
            </a:stretch>
          </a:blipFill>
        </p:spPr>
      </p:sp>
      <p:sp>
        <p:nvSpPr>
          <p:cNvPr id="11" name="Freeform 11"/>
          <p:cNvSpPr/>
          <p:nvPr/>
        </p:nvSpPr>
        <p:spPr>
          <a:xfrm>
            <a:off x="7935428" y="7164526"/>
            <a:ext cx="6906283" cy="2349771"/>
          </a:xfrm>
          <a:custGeom>
            <a:avLst/>
            <a:gdLst/>
            <a:ahLst/>
            <a:cxnLst/>
            <a:rect l="l" t="t" r="r" b="b"/>
            <a:pathLst>
              <a:path w="6906283" h="2349771">
                <a:moveTo>
                  <a:pt x="0" y="0"/>
                </a:moveTo>
                <a:lnTo>
                  <a:pt x="6906283" y="0"/>
                </a:lnTo>
                <a:lnTo>
                  <a:pt x="6906283" y="2349770"/>
                </a:lnTo>
                <a:lnTo>
                  <a:pt x="0" y="2349770"/>
                </a:lnTo>
                <a:lnTo>
                  <a:pt x="0" y="0"/>
                </a:lnTo>
                <a:close/>
              </a:path>
            </a:pathLst>
          </a:custGeom>
          <a:blipFill>
            <a:blip r:embed="rId7"/>
            <a:stretch>
              <a:fillRect/>
            </a:stretch>
          </a:blipFill>
        </p:spPr>
      </p:sp>
      <p:sp>
        <p:nvSpPr>
          <p:cNvPr id="12" name="TextBox 12"/>
          <p:cNvSpPr txBox="1"/>
          <p:nvPr/>
        </p:nvSpPr>
        <p:spPr>
          <a:xfrm>
            <a:off x="10499451" y="517303"/>
            <a:ext cx="7257367" cy="2171700"/>
          </a:xfrm>
          <a:prstGeom prst="rect">
            <a:avLst/>
          </a:prstGeom>
        </p:spPr>
        <p:txBody>
          <a:bodyPr lIns="0" tIns="0" rIns="0" bIns="0" rtlCol="0" anchor="t">
            <a:spAutoFit/>
          </a:bodyPr>
          <a:lstStyle/>
          <a:p>
            <a:pPr algn="ctr">
              <a:lnSpc>
                <a:spcPts val="8399"/>
              </a:lnSpc>
            </a:pPr>
            <a:r>
              <a:rPr lang="en-US" sz="6999" b="1">
                <a:solidFill>
                  <a:srgbClr val="FFFFFF"/>
                </a:solidFill>
                <a:latin typeface="Poppins Semi-Bold"/>
                <a:ea typeface="Poppins Semi-Bold"/>
                <a:cs typeface="Poppins Semi-Bold"/>
                <a:sym typeface="Poppins Semi-Bold"/>
              </a:rPr>
              <a:t>The Focused Visit</a:t>
            </a:r>
          </a:p>
        </p:txBody>
      </p:sp>
      <p:sp>
        <p:nvSpPr>
          <p:cNvPr id="13" name="TextBox 13"/>
          <p:cNvSpPr txBox="1"/>
          <p:nvPr/>
        </p:nvSpPr>
        <p:spPr>
          <a:xfrm>
            <a:off x="1136309" y="3141951"/>
            <a:ext cx="5694105" cy="6541136"/>
          </a:xfrm>
          <a:prstGeom prst="rect">
            <a:avLst/>
          </a:prstGeom>
        </p:spPr>
        <p:txBody>
          <a:bodyPr lIns="0" tIns="0" rIns="0" bIns="0" rtlCol="0" anchor="t">
            <a:spAutoFit/>
          </a:bodyPr>
          <a:lstStyle/>
          <a:p>
            <a:pPr algn="l">
              <a:lnSpc>
                <a:spcPts val="5179"/>
              </a:lnSpc>
            </a:pPr>
            <a:r>
              <a:rPr lang="en-US" sz="2799" spc="67">
                <a:solidFill>
                  <a:srgbClr val="000000"/>
                </a:solidFill>
                <a:latin typeface="Poppins"/>
                <a:ea typeface="Poppins"/>
                <a:cs typeface="Poppins"/>
                <a:sym typeface="Poppins"/>
              </a:rPr>
              <a:t>Focused visits occur between comprehensive evaluations and examine specific </a:t>
            </a:r>
            <a:r>
              <a:rPr lang="en-US" sz="2799" u="none" strike="noStrike" spc="67">
                <a:solidFill>
                  <a:srgbClr val="000000"/>
                </a:solidFill>
                <a:latin typeface="Poppins"/>
                <a:ea typeface="Poppins"/>
                <a:cs typeface="Poppins"/>
                <a:sym typeface="Poppins"/>
              </a:rPr>
              <a:t>aspects of an institution. A focused visit is an evaluation of limited scope that reviews specific developments and changes or follows up on concerns identified by a previous evaluation process.</a:t>
            </a:r>
          </a:p>
        </p:txBody>
      </p:sp>
      <p:sp>
        <p:nvSpPr>
          <p:cNvPr id="14" name="TextBox 14"/>
          <p:cNvSpPr txBox="1"/>
          <p:nvPr/>
        </p:nvSpPr>
        <p:spPr>
          <a:xfrm>
            <a:off x="11121457" y="3653878"/>
            <a:ext cx="6013353" cy="837568"/>
          </a:xfrm>
          <a:prstGeom prst="rect">
            <a:avLst/>
          </a:prstGeom>
        </p:spPr>
        <p:txBody>
          <a:bodyPr lIns="0" tIns="0" rIns="0" bIns="0" rtlCol="0" anchor="t">
            <a:spAutoFit/>
          </a:bodyPr>
          <a:lstStyle/>
          <a:p>
            <a:pPr algn="ctr">
              <a:lnSpc>
                <a:spcPts val="6844"/>
              </a:lnSpc>
            </a:pPr>
            <a:r>
              <a:rPr lang="en-US" sz="3699" b="1" spc="88">
                <a:solidFill>
                  <a:srgbClr val="000000"/>
                </a:solidFill>
                <a:latin typeface="Poppins Bold"/>
                <a:ea typeface="Poppins Bold"/>
                <a:cs typeface="Poppins Bold"/>
                <a:sym typeface="Poppins Bold"/>
              </a:rPr>
              <a:t>PEER REVIEWERS</a:t>
            </a:r>
          </a:p>
        </p:txBody>
      </p:sp>
      <p:sp>
        <p:nvSpPr>
          <p:cNvPr id="15" name="TextBox 15"/>
          <p:cNvSpPr txBox="1"/>
          <p:nvPr/>
        </p:nvSpPr>
        <p:spPr>
          <a:xfrm>
            <a:off x="358226" y="1460278"/>
            <a:ext cx="8938174" cy="1566544"/>
          </a:xfrm>
          <a:prstGeom prst="rect">
            <a:avLst/>
          </a:prstGeom>
        </p:spPr>
        <p:txBody>
          <a:bodyPr wrap="square" lIns="0" tIns="0" rIns="0" bIns="0" rtlCol="0" anchor="t">
            <a:spAutoFit/>
          </a:bodyPr>
          <a:lstStyle/>
          <a:p>
            <a:pPr algn="ctr">
              <a:lnSpc>
                <a:spcPts val="12880"/>
              </a:lnSpc>
            </a:pPr>
            <a:r>
              <a:rPr lang="en-US" sz="9200" b="1" dirty="0">
                <a:solidFill>
                  <a:srgbClr val="AF0F0F"/>
                </a:solidFill>
                <a:latin typeface="Canva Sans Bold"/>
                <a:ea typeface="Canva Sans Bold"/>
                <a:cs typeface="Canva Sans Bold"/>
                <a:sym typeface="Canva Sans Bold"/>
              </a:rPr>
              <a:t>11/17 &amp; 11/18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9218" y="3340696"/>
            <a:ext cx="766160" cy="76616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3622" y="7948710"/>
            <a:ext cx="2751830" cy="27518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a:off x="2126491" y="173202"/>
            <a:ext cx="14110926" cy="9940596"/>
          </a:xfrm>
          <a:custGeom>
            <a:avLst/>
            <a:gdLst/>
            <a:ahLst/>
            <a:cxnLst/>
            <a:rect l="l" t="t" r="r" b="b"/>
            <a:pathLst>
              <a:path w="14110926" h="9940596">
                <a:moveTo>
                  <a:pt x="0" y="0"/>
                </a:moveTo>
                <a:lnTo>
                  <a:pt x="14110926" y="0"/>
                </a:lnTo>
                <a:lnTo>
                  <a:pt x="14110926" y="9940596"/>
                </a:lnTo>
                <a:lnTo>
                  <a:pt x="0" y="9940596"/>
                </a:lnTo>
                <a:lnTo>
                  <a:pt x="0" y="0"/>
                </a:lnTo>
                <a:close/>
              </a:path>
            </a:pathLst>
          </a:custGeom>
          <a:blipFill>
            <a:blip r:embed="rId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2394265" y="-3249041"/>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62178" y="1611729"/>
            <a:ext cx="7755720"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Next Steps</a:t>
            </a:r>
          </a:p>
        </p:txBody>
      </p:sp>
      <p:grpSp>
        <p:nvGrpSpPr>
          <p:cNvPr id="4" name="Group 4"/>
          <p:cNvGrpSpPr/>
          <p:nvPr/>
        </p:nvGrpSpPr>
        <p:grpSpPr>
          <a:xfrm>
            <a:off x="8533366" y="911285"/>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5906469" y="609433"/>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11" name="Freeform 11"/>
          <p:cNvSpPr/>
          <p:nvPr/>
        </p:nvSpPr>
        <p:spPr>
          <a:xfrm rot="-5008063">
            <a:off x="15900784" y="7200847"/>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12" name="TextBox 12"/>
          <p:cNvSpPr txBox="1"/>
          <p:nvPr/>
        </p:nvSpPr>
        <p:spPr>
          <a:xfrm>
            <a:off x="962178" y="3298472"/>
            <a:ext cx="15699134" cy="5865368"/>
          </a:xfrm>
          <a:prstGeom prst="rect">
            <a:avLst/>
          </a:prstGeom>
        </p:spPr>
        <p:txBody>
          <a:bodyPr lIns="0" tIns="0" rIns="0" bIns="0" rtlCol="0" anchor="t">
            <a:spAutoFit/>
          </a:bodyPr>
          <a:lstStyle/>
          <a:p>
            <a:pPr marL="820421" lvl="1" indent="-410210" algn="l">
              <a:lnSpc>
                <a:spcPts val="5776"/>
              </a:lnSpc>
              <a:buFont typeface="Arial"/>
              <a:buChar char="•"/>
            </a:pPr>
            <a:r>
              <a:rPr lang="en-US" sz="3800" spc="91">
                <a:solidFill>
                  <a:srgbClr val="000000"/>
                </a:solidFill>
                <a:latin typeface="Poppins"/>
                <a:ea typeface="Poppins"/>
                <a:cs typeface="Poppins"/>
                <a:sym typeface="Poppins"/>
              </a:rPr>
              <a:t>Write 100 Page Report in response to the HLC findings. This is due no later than 30 days before the Focused Visit. </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Be TRANSPARENT about our progress  </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Be ACCOUNTABLE, do the work!</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Continue to make progress, slow and steady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a:off x="1028700" y="2792598"/>
            <a:ext cx="16368866" cy="6465702"/>
          </a:xfrm>
          <a:custGeom>
            <a:avLst/>
            <a:gdLst/>
            <a:ahLst/>
            <a:cxnLst/>
            <a:rect l="l" t="t" r="r" b="b"/>
            <a:pathLst>
              <a:path w="16368866" h="6465702">
                <a:moveTo>
                  <a:pt x="0" y="0"/>
                </a:moveTo>
                <a:lnTo>
                  <a:pt x="16368866" y="0"/>
                </a:lnTo>
                <a:lnTo>
                  <a:pt x="16368866" y="6465702"/>
                </a:lnTo>
                <a:lnTo>
                  <a:pt x="0" y="6465702"/>
                </a:lnTo>
                <a:lnTo>
                  <a:pt x="0" y="0"/>
                </a:lnTo>
                <a:close/>
              </a:path>
            </a:pathLst>
          </a:custGeom>
          <a:blipFill>
            <a:blip r:embed="rId6"/>
            <a:stretch>
              <a:fillRect/>
            </a:stretch>
          </a:blipFill>
        </p:spPr>
      </p:sp>
      <p:sp>
        <p:nvSpPr>
          <p:cNvPr id="5" name="Freeform 5"/>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7">
              <a:extLst>
                <a:ext uri="{96DAC541-7B7A-43D3-8B79-37D633B846F1}">
                  <asvg:svgBlip xmlns:asvg="http://schemas.microsoft.com/office/drawing/2016/SVG/main" r:embed="rId8"/>
                </a:ext>
              </a:extLst>
            </a:blip>
            <a:stretch>
              <a:fillRect b="-105002"/>
            </a:stretch>
          </a:blipFill>
        </p:spPr>
      </p:sp>
      <p:grpSp>
        <p:nvGrpSpPr>
          <p:cNvPr id="6" name="Group 6"/>
          <p:cNvGrpSpPr/>
          <p:nvPr/>
        </p:nvGrpSpPr>
        <p:grpSpPr>
          <a:xfrm>
            <a:off x="10638837" y="1349272"/>
            <a:ext cx="620165" cy="6201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11647911" y="-1142889"/>
            <a:ext cx="1752322" cy="17523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2" name="TextBox 12"/>
          <p:cNvSpPr txBox="1"/>
          <p:nvPr/>
        </p:nvSpPr>
        <p:spPr>
          <a:xfrm>
            <a:off x="962178" y="1611729"/>
            <a:ext cx="8984492"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Gen Ed Assessment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8D2E93DC5354BA3BEC075680F41FC" ma:contentTypeVersion="12" ma:contentTypeDescription="Create a new document." ma:contentTypeScope="" ma:versionID="16181c7475de996c0b0236d40c81a202">
  <xsd:schema xmlns:xsd="http://www.w3.org/2001/XMLSchema" xmlns:xs="http://www.w3.org/2001/XMLSchema" xmlns:p="http://schemas.microsoft.com/office/2006/metadata/properties" xmlns:ns2="006480eb-434b-444b-ade7-4077183f8dba" xmlns:ns3="e580c306-b03e-4137-830a-aacd1f0a5fe2" targetNamespace="http://schemas.microsoft.com/office/2006/metadata/properties" ma:root="true" ma:fieldsID="7334bc28635e437323a36310eaf2e933" ns2:_="" ns3:_="">
    <xsd:import namespace="006480eb-434b-444b-ade7-4077183f8dba"/>
    <xsd:import namespace="e580c306-b03e-4137-830a-aacd1f0a5f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80eb-434b-444b-ade7-4077183f8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ebc56d-e765-4e00-888d-77f4549778c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80c306-b03e-4137-830a-aacd1f0a5f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3e5194-6a82-4192-a288-bff8abdf4fa2}" ma:internalName="TaxCatchAll" ma:showField="CatchAllData" ma:web="e580c306-b03e-4137-830a-aacd1f0a5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6480eb-434b-444b-ade7-4077183f8dba">
      <Terms xmlns="http://schemas.microsoft.com/office/infopath/2007/PartnerControls"/>
    </lcf76f155ced4ddcb4097134ff3c332f>
    <TaxCatchAll xmlns="e580c306-b03e-4137-830a-aacd1f0a5fe2" xsi:nil="true"/>
  </documentManagement>
</p:properties>
</file>

<file path=customXml/itemProps1.xml><?xml version="1.0" encoding="utf-8"?>
<ds:datastoreItem xmlns:ds="http://schemas.openxmlformats.org/officeDocument/2006/customXml" ds:itemID="{6820D94F-FAC1-410C-B737-FB17B29DA441}"/>
</file>

<file path=customXml/itemProps2.xml><?xml version="1.0" encoding="utf-8"?>
<ds:datastoreItem xmlns:ds="http://schemas.openxmlformats.org/officeDocument/2006/customXml" ds:itemID="{6E95A1C6-35C9-4328-9797-CCB05A608D08}">
  <ds:schemaRefs>
    <ds:schemaRef ds:uri="http://schemas.microsoft.com/sharepoint/v3/contenttype/forms"/>
  </ds:schemaRefs>
</ds:datastoreItem>
</file>

<file path=customXml/itemProps3.xml><?xml version="1.0" encoding="utf-8"?>
<ds:datastoreItem xmlns:ds="http://schemas.openxmlformats.org/officeDocument/2006/customXml" ds:itemID="{5C70222A-4B0E-4181-A118-162E0219E56B}">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 ds:uri="006480eb-434b-444b-ade7-4077183f8dba"/>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624</Words>
  <Application>Microsoft Office PowerPoint</Application>
  <PresentationFormat>Custom</PresentationFormat>
  <Paragraphs>68</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Poppins Bold</vt:lpstr>
      <vt:lpstr>Poppins Semi-Bold</vt:lpstr>
      <vt:lpstr>Poppins</vt:lpstr>
      <vt:lpstr>Poppins Medium</vt:lpstr>
      <vt:lpstr>Canva Sans Bold</vt:lpstr>
      <vt:lpstr>Calibri</vt:lpstr>
      <vt:lpstr>Arial</vt:lpstr>
      <vt:lpstr>Poppins Semi-Bold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Information on HLC Focused Visit</dc:title>
  <dc:creator>Mikayla Largo</dc:creator>
  <cp:lastModifiedBy>Mikayla Largo</cp:lastModifiedBy>
  <cp:revision>4</cp:revision>
  <dcterms:created xsi:type="dcterms:W3CDTF">2006-08-16T00:00:00Z</dcterms:created>
  <dcterms:modified xsi:type="dcterms:W3CDTF">2025-08-07T18:11:48Z</dcterms:modified>
  <dc:identifier>DAGup2Bu--8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0x01010071D8D2E93DC5354BA3BEC075680F41FC</vt:lpwstr>
  </property>
  <property fmtid="{D5CDD505-2E9C-101B-9397-08002B2CF9AE}" pid="3" name="MediaServiceImageTags">
    <vt:lpwstr/>
  </property>
</Properties>
</file>