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nva Sans Bold" panose="020B0604020202020204" charset="0"/>
      <p:regular r:id="rId34"/>
    </p:embeddedFont>
    <p:embeddedFont>
      <p:font typeface="Poppins" panose="020B0604020202020204" charset="0"/>
      <p:regular r:id="rId35"/>
    </p:embeddedFont>
    <p:embeddedFont>
      <p:font typeface="Poppins Bold" panose="020B0604020202020204" charset="0"/>
      <p:regular r:id="rId36"/>
    </p:embeddedFont>
    <p:embeddedFont>
      <p:font typeface="Poppins Medium" panose="020B0604020202020204" charset="0"/>
      <p:regular r:id="rId37"/>
    </p:embeddedFont>
    <p:embeddedFont>
      <p:font typeface="Poppins Semi-Bold" panose="020B0604020202020204" charset="0"/>
      <p:regular r:id="rId38"/>
    </p:embeddedFont>
    <p:embeddedFont>
      <p:font typeface="Poppins Semi-Bold Italic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yla Largo" userId="62118188-45f1-4472-8d8d-8915970e1f47" providerId="ADAL" clId="{C0CFA34B-DBC2-43C0-A07C-9D539E72115C}"/>
    <pc:docChg chg="undo modSld">
      <pc:chgData name="Mikayla Largo" userId="62118188-45f1-4472-8d8d-8915970e1f47" providerId="ADAL" clId="{C0CFA34B-DBC2-43C0-A07C-9D539E72115C}" dt="2025-07-23T16:30:59.068" v="9" actId="14100"/>
      <pc:docMkLst>
        <pc:docMk/>
      </pc:docMkLst>
      <pc:sldChg chg="modSp">
        <pc:chgData name="Mikayla Largo" userId="62118188-45f1-4472-8d8d-8915970e1f47" providerId="ADAL" clId="{C0CFA34B-DBC2-43C0-A07C-9D539E72115C}" dt="2025-07-23T16:30:59.068" v="9" actId="14100"/>
        <pc:sldMkLst>
          <pc:docMk/>
          <pc:sldMk cId="0" sldId="271"/>
        </pc:sldMkLst>
        <pc:spChg chg="mod">
          <ac:chgData name="Mikayla Largo" userId="62118188-45f1-4472-8d8d-8915970e1f47" providerId="ADAL" clId="{C0CFA34B-DBC2-43C0-A07C-9D539E72115C}" dt="2025-07-23T16:30:37.649" v="5" actId="1076"/>
          <ac:spMkLst>
            <pc:docMk/>
            <pc:sldMk cId="0" sldId="271"/>
            <ac:spMk id="2" creationId="{00000000-0000-0000-0000-000000000000}"/>
          </ac:spMkLst>
        </pc:spChg>
        <pc:spChg chg="mod">
          <ac:chgData name="Mikayla Largo" userId="62118188-45f1-4472-8d8d-8915970e1f47" providerId="ADAL" clId="{C0CFA34B-DBC2-43C0-A07C-9D539E72115C}" dt="2025-07-23T16:30:55.405" v="8" actId="14100"/>
          <ac:spMkLst>
            <pc:docMk/>
            <pc:sldMk cId="0" sldId="271"/>
            <ac:spMk id="10" creationId="{00000000-0000-0000-0000-000000000000}"/>
          </ac:spMkLst>
        </pc:spChg>
        <pc:spChg chg="mod">
          <ac:chgData name="Mikayla Largo" userId="62118188-45f1-4472-8d8d-8915970e1f47" providerId="ADAL" clId="{C0CFA34B-DBC2-43C0-A07C-9D539E72115C}" dt="2025-07-23T16:30:59.068" v="9" actId="14100"/>
          <ac:spMkLst>
            <pc:docMk/>
            <pc:sldMk cId="0" sldId="271"/>
            <ac:spMk id="11" creationId="{00000000-0000-0000-0000-000000000000}"/>
          </ac:spMkLst>
        </pc:spChg>
        <pc:spChg chg="mod">
          <ac:chgData name="Mikayla Largo" userId="62118188-45f1-4472-8d8d-8915970e1f47" providerId="ADAL" clId="{C0CFA34B-DBC2-43C0-A07C-9D539E72115C}" dt="2025-07-23T16:30:47.176" v="7" actId="14100"/>
          <ac:spMkLst>
            <pc:docMk/>
            <pc:sldMk cId="0" sldId="271"/>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response to the May 2023 report – and in preparation for the November 2025 Focused Visit – Diné</a:t>
            </a:r>
          </a:p>
          <a:p>
            <a:r>
              <a:rPr lang="en-US"/>
              <a:t>College took the following steps:</a:t>
            </a:r>
          </a:p>
          <a:p>
            <a:r>
              <a:rPr lang="en-US"/>
              <a:t>Fall 2023: Hired an Assessment Consultant , Dr. Ashima Singh, who worked diligently to assess the</a:t>
            </a:r>
          </a:p>
          <a:p>
            <a:r>
              <a:rPr lang="en-US"/>
              <a:t>institution’s assessment process. Singh developed a new assessment report template and process</a:t>
            </a:r>
          </a:p>
          <a:p>
            <a:r>
              <a:rPr lang="en-US"/>
              <a:t>that reduced faculty assessment workload and called for assessment of only one or two program</a:t>
            </a:r>
          </a:p>
          <a:p>
            <a:r>
              <a:rPr lang="en-US"/>
              <a:t>outcomes per academic year.</a:t>
            </a:r>
          </a:p>
          <a:p>
            <a:r>
              <a:rPr lang="en-US"/>
              <a:t>Spring 2024: Hired a full-time Director of Assessment and Curriculum (Mikayla Largo) and reestablished</a:t>
            </a:r>
          </a:p>
          <a:p>
            <a:r>
              <a:rPr lang="en-US"/>
              <a:t>the Office of Assessment and Curriculum (OAC), housed under the Provost’s Office.</a:t>
            </a:r>
          </a:p>
          <a:p>
            <a:r>
              <a:rPr lang="en-US"/>
              <a:t>May 2024: Hosted the first faculty assessment days after a six-year pause. Attendance was low.</a:t>
            </a:r>
          </a:p>
          <a:p>
            <a:r>
              <a:rPr lang="en-US"/>
              <a:t>Summer 2024: The OAC worked to revise handbooks with the new processes for assessment and</a:t>
            </a:r>
          </a:p>
          <a:p>
            <a:r>
              <a:rPr lang="en-US"/>
              <a:t>Academic Program Reviews.</a:t>
            </a:r>
          </a:p>
          <a:p>
            <a:r>
              <a:rPr lang="en-US"/>
              <a:t>Fall 2024: OAC met one-on-one with academic programs, successfully getting 67% of programs on</a:t>
            </a:r>
          </a:p>
          <a:p>
            <a:r>
              <a:rPr lang="en-US"/>
              <a:t>board with the new assessment report and process. During this time, programs worked to revise their</a:t>
            </a:r>
          </a:p>
          <a:p>
            <a:r>
              <a:rPr lang="en-US"/>
              <a:t>program student learning outcomes (PSLOs), which had not been updated since programs were</a:t>
            </a:r>
          </a:p>
          <a:p>
            <a:r>
              <a:rPr lang="en-US"/>
              <a:t>developed. In addition, a webpage was developed to begin storing evidence file for the HLC Focused</a:t>
            </a:r>
          </a:p>
          <a:p>
            <a:r>
              <a:rPr lang="en-US"/>
              <a:t>Visit in November 2025.</a:t>
            </a:r>
          </a:p>
          <a:p>
            <a:r>
              <a:rPr lang="en-US"/>
              <a:t>Spring 2025: faculty attendance at Assessment Days increased to 78%, and faculty completed a trial</a:t>
            </a:r>
          </a:p>
          <a:p>
            <a:r>
              <a:rPr lang="en-US"/>
              <a:t>run of General Education assessment.</a:t>
            </a:r>
          </a:p>
          <a:p>
            <a:r>
              <a:rPr lang="en-US"/>
              <a:t>Fall 2025: OAC will work toward a digital and efficient process of general education assessment, and</a:t>
            </a:r>
          </a:p>
          <a:p>
            <a:r>
              <a:rPr lang="en-US"/>
              <a:t>revise handbooks and increase communication regarding assessment to the entire institution.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4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6.png"/><Relationship Id="rId18" Type="http://schemas.openxmlformats.org/officeDocument/2006/relationships/image" Target="../media/image55.svg"/><Relationship Id="rId3" Type="http://schemas.openxmlformats.org/officeDocument/2006/relationships/image" Target="../media/image2.svg"/><Relationship Id="rId7" Type="http://schemas.openxmlformats.org/officeDocument/2006/relationships/image" Target="../media/image25.svg"/><Relationship Id="rId12" Type="http://schemas.openxmlformats.org/officeDocument/2006/relationships/image" Target="../media/image5.svg"/><Relationship Id="rId17" Type="http://schemas.openxmlformats.org/officeDocument/2006/relationships/image" Target="../media/image54.png"/><Relationship Id="rId2" Type="http://schemas.openxmlformats.org/officeDocument/2006/relationships/image" Target="../media/image1.png"/><Relationship Id="rId16" Type="http://schemas.openxmlformats.org/officeDocument/2006/relationships/image" Target="../media/image53.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png"/><Relationship Id="rId5" Type="http://schemas.openxmlformats.org/officeDocument/2006/relationships/image" Target="../media/image50.svg"/><Relationship Id="rId15" Type="http://schemas.openxmlformats.org/officeDocument/2006/relationships/image" Target="../media/image52.png"/><Relationship Id="rId10" Type="http://schemas.openxmlformats.org/officeDocument/2006/relationships/image" Target="../media/image19.svg"/><Relationship Id="rId4" Type="http://schemas.openxmlformats.org/officeDocument/2006/relationships/image" Target="../media/image49.png"/><Relationship Id="rId9" Type="http://schemas.openxmlformats.org/officeDocument/2006/relationships/image" Target="../media/image18.png"/><Relationship Id="rId1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png"/><Relationship Id="rId7" Type="http://schemas.openxmlformats.org/officeDocument/2006/relationships/image" Target="../media/image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2890288" y="-3033809"/>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954740" y="6332723"/>
            <a:ext cx="9901778" cy="795688"/>
            <a:chOff x="0" y="0"/>
            <a:chExt cx="2471078" cy="198571"/>
          </a:xfrm>
        </p:grpSpPr>
        <p:sp>
          <p:nvSpPr>
            <p:cNvPr id="4" name="Freeform 4"/>
            <p:cNvSpPr/>
            <p:nvPr/>
          </p:nvSpPr>
          <p:spPr>
            <a:xfrm>
              <a:off x="0" y="0"/>
              <a:ext cx="2471078" cy="198571"/>
            </a:xfrm>
            <a:custGeom>
              <a:avLst/>
              <a:gdLst/>
              <a:ahLst/>
              <a:cxnLst/>
              <a:rect l="l" t="t" r="r" b="b"/>
              <a:pathLst>
                <a:path w="2471078" h="198571">
                  <a:moveTo>
                    <a:pt x="39875" y="0"/>
                  </a:moveTo>
                  <a:lnTo>
                    <a:pt x="2431203" y="0"/>
                  </a:lnTo>
                  <a:cubicBezTo>
                    <a:pt x="2441779" y="0"/>
                    <a:pt x="2451921" y="4201"/>
                    <a:pt x="2459399" y="11679"/>
                  </a:cubicBezTo>
                  <a:cubicBezTo>
                    <a:pt x="2466877" y="19157"/>
                    <a:pt x="2471078" y="29300"/>
                    <a:pt x="2471078" y="39875"/>
                  </a:cubicBezTo>
                  <a:lnTo>
                    <a:pt x="2471078" y="158696"/>
                  </a:lnTo>
                  <a:cubicBezTo>
                    <a:pt x="2471078" y="169271"/>
                    <a:pt x="2466877" y="179414"/>
                    <a:pt x="2459399" y="186892"/>
                  </a:cubicBezTo>
                  <a:cubicBezTo>
                    <a:pt x="2451921" y="194370"/>
                    <a:pt x="2441779" y="198571"/>
                    <a:pt x="2431203" y="198571"/>
                  </a:cubicBezTo>
                  <a:lnTo>
                    <a:pt x="39875" y="198571"/>
                  </a:lnTo>
                  <a:cubicBezTo>
                    <a:pt x="29300" y="198571"/>
                    <a:pt x="19157" y="194370"/>
                    <a:pt x="11679" y="186892"/>
                  </a:cubicBezTo>
                  <a:cubicBezTo>
                    <a:pt x="4201" y="179414"/>
                    <a:pt x="0" y="169271"/>
                    <a:pt x="0" y="158696"/>
                  </a:cubicBezTo>
                  <a:lnTo>
                    <a:pt x="0" y="39875"/>
                  </a:lnTo>
                  <a:cubicBezTo>
                    <a:pt x="0" y="29300"/>
                    <a:pt x="4201" y="19157"/>
                    <a:pt x="11679" y="11679"/>
                  </a:cubicBezTo>
                  <a:cubicBezTo>
                    <a:pt x="19157" y="4201"/>
                    <a:pt x="29300" y="0"/>
                    <a:pt x="39875" y="0"/>
                  </a:cubicBezTo>
                  <a:close/>
                </a:path>
              </a:pathLst>
            </a:custGeom>
            <a:solidFill>
              <a:srgbClr val="0D3F83"/>
            </a:solidFill>
          </p:spPr>
        </p:sp>
        <p:sp>
          <p:nvSpPr>
            <p:cNvPr id="5" name="TextBox 5"/>
            <p:cNvSpPr txBox="1"/>
            <p:nvPr/>
          </p:nvSpPr>
          <p:spPr>
            <a:xfrm>
              <a:off x="0" y="-66675"/>
              <a:ext cx="2471078" cy="265246"/>
            </a:xfrm>
            <a:prstGeom prst="rect">
              <a:avLst/>
            </a:prstGeom>
          </p:spPr>
          <p:txBody>
            <a:bodyPr lIns="50800" tIns="50800" rIns="50800" bIns="50800" rtlCol="0" anchor="ctr"/>
            <a:lstStyle/>
            <a:p>
              <a:pPr algn="ctr">
                <a:lnSpc>
                  <a:spcPts val="3343"/>
                </a:lnSpc>
              </a:pPr>
              <a:endParaRPr/>
            </a:p>
          </p:txBody>
        </p:sp>
      </p:grpSp>
      <p:grpSp>
        <p:nvGrpSpPr>
          <p:cNvPr id="6" name="Group 6"/>
          <p:cNvGrpSpPr/>
          <p:nvPr/>
        </p:nvGrpSpPr>
        <p:grpSpPr>
          <a:xfrm>
            <a:off x="4994677" y="8631294"/>
            <a:ext cx="11534968" cy="1153496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9" name="Group 9"/>
          <p:cNvGrpSpPr/>
          <p:nvPr/>
        </p:nvGrpSpPr>
        <p:grpSpPr>
          <a:xfrm>
            <a:off x="9407605" y="536806"/>
            <a:ext cx="10216951" cy="9317707"/>
            <a:chOff x="0" y="0"/>
            <a:chExt cx="903099" cy="823613"/>
          </a:xfrm>
        </p:grpSpPr>
        <p:sp>
          <p:nvSpPr>
            <p:cNvPr id="10" name="Freeform 10"/>
            <p:cNvSpPr/>
            <p:nvPr/>
          </p:nvSpPr>
          <p:spPr>
            <a:xfrm>
              <a:off x="0" y="0"/>
              <a:ext cx="903099" cy="823613"/>
            </a:xfrm>
            <a:custGeom>
              <a:avLst/>
              <a:gdLst/>
              <a:ahLst/>
              <a:cxnLst/>
              <a:rect l="l" t="t" r="r" b="b"/>
              <a:pathLst>
                <a:path w="903099" h="823613">
                  <a:moveTo>
                    <a:pt x="451550" y="0"/>
                  </a:moveTo>
                  <a:cubicBezTo>
                    <a:pt x="202166" y="0"/>
                    <a:pt x="0" y="184372"/>
                    <a:pt x="0" y="411807"/>
                  </a:cubicBezTo>
                  <a:cubicBezTo>
                    <a:pt x="0" y="639241"/>
                    <a:pt x="202166" y="823613"/>
                    <a:pt x="451550" y="823613"/>
                  </a:cubicBezTo>
                  <a:cubicBezTo>
                    <a:pt x="700934" y="823613"/>
                    <a:pt x="903099" y="639241"/>
                    <a:pt x="903099" y="411807"/>
                  </a:cubicBezTo>
                  <a:cubicBezTo>
                    <a:pt x="903099" y="184372"/>
                    <a:pt x="700934" y="0"/>
                    <a:pt x="451550" y="0"/>
                  </a:cubicBezTo>
                  <a:close/>
                </a:path>
              </a:pathLst>
            </a:custGeom>
            <a:blipFill>
              <a:blip r:embed="rId4"/>
              <a:stretch>
                <a:fillRect l="-8312" r="-2358"/>
              </a:stretch>
            </a:blipFill>
          </p:spPr>
        </p:sp>
      </p:grpSp>
      <p:grpSp>
        <p:nvGrpSpPr>
          <p:cNvPr id="11" name="Group 11"/>
          <p:cNvGrpSpPr/>
          <p:nvPr/>
        </p:nvGrpSpPr>
        <p:grpSpPr>
          <a:xfrm>
            <a:off x="9727458" y="408535"/>
            <a:ext cx="620165" cy="6201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4" name="Group 14"/>
          <p:cNvGrpSpPr/>
          <p:nvPr/>
        </p:nvGrpSpPr>
        <p:grpSpPr>
          <a:xfrm>
            <a:off x="7655283" y="-1425899"/>
            <a:ext cx="1752322" cy="175232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7" name="Freeform 17"/>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5">
              <a:extLst>
                <a:ext uri="{96DAC541-7B7A-43D3-8B79-37D633B846F1}">
                  <asvg:svgBlip xmlns:asvg="http://schemas.microsoft.com/office/drawing/2016/SVG/main" r:embed="rId6"/>
                </a:ext>
              </a:extLst>
            </a:blip>
            <a:stretch>
              <a:fillRect r="-109088"/>
            </a:stretch>
          </a:blipFill>
        </p:spPr>
      </p:sp>
      <p:sp>
        <p:nvSpPr>
          <p:cNvPr id="18" name="Freeform 18"/>
          <p:cNvSpPr/>
          <p:nvPr/>
        </p:nvSpPr>
        <p:spPr>
          <a:xfrm rot="-4855005">
            <a:off x="16011530" y="7184759"/>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r:embed="rId7">
              <a:extLst>
                <a:ext uri="{96DAC541-7B7A-43D3-8B79-37D633B846F1}">
                  <asvg:svgBlip xmlns:asvg="http://schemas.microsoft.com/office/drawing/2016/SVG/main" r:embed="rId8"/>
                </a:ext>
              </a:extLst>
            </a:blip>
            <a:stretch>
              <a:fillRect r="-109088"/>
            </a:stretch>
          </a:blipFill>
        </p:spPr>
      </p:sp>
      <p:sp>
        <p:nvSpPr>
          <p:cNvPr id="19" name="Freeform 19"/>
          <p:cNvSpPr/>
          <p:nvPr/>
        </p:nvSpPr>
        <p:spPr>
          <a:xfrm>
            <a:off x="229551" y="156684"/>
            <a:ext cx="2294414" cy="2512133"/>
          </a:xfrm>
          <a:custGeom>
            <a:avLst/>
            <a:gdLst/>
            <a:ahLst/>
            <a:cxnLst/>
            <a:rect l="l" t="t" r="r" b="b"/>
            <a:pathLst>
              <a:path w="2294414" h="2512133">
                <a:moveTo>
                  <a:pt x="0" y="0"/>
                </a:moveTo>
                <a:lnTo>
                  <a:pt x="2294414" y="0"/>
                </a:lnTo>
                <a:lnTo>
                  <a:pt x="2294414" y="2512133"/>
                </a:lnTo>
                <a:lnTo>
                  <a:pt x="0" y="2512133"/>
                </a:lnTo>
                <a:lnTo>
                  <a:pt x="0" y="0"/>
                </a:lnTo>
                <a:close/>
              </a:path>
            </a:pathLst>
          </a:custGeom>
          <a:blipFill>
            <a:blip r:embed="rId9"/>
            <a:stretch>
              <a:fillRect/>
            </a:stretch>
          </a:blipFill>
        </p:spPr>
      </p:sp>
      <p:sp>
        <p:nvSpPr>
          <p:cNvPr id="20" name="TextBox 20"/>
          <p:cNvSpPr txBox="1"/>
          <p:nvPr/>
        </p:nvSpPr>
        <p:spPr>
          <a:xfrm>
            <a:off x="172056" y="2939283"/>
            <a:ext cx="9555401" cy="3164840"/>
          </a:xfrm>
          <a:prstGeom prst="rect">
            <a:avLst/>
          </a:prstGeom>
        </p:spPr>
        <p:txBody>
          <a:bodyPr lIns="0" tIns="0" rIns="0" bIns="0" rtlCol="0" anchor="t">
            <a:spAutoFit/>
          </a:bodyPr>
          <a:lstStyle/>
          <a:p>
            <a:pPr algn="l">
              <a:lnSpc>
                <a:spcPts val="8260"/>
              </a:lnSpc>
            </a:pPr>
            <a:r>
              <a:rPr lang="en-US" sz="5900" b="1">
                <a:solidFill>
                  <a:srgbClr val="0C3E80"/>
                </a:solidFill>
                <a:latin typeface="Poppins Bold"/>
                <a:ea typeface="Poppins Bold"/>
                <a:cs typeface="Poppins Bold"/>
                <a:sym typeface="Poppins Bold"/>
              </a:rPr>
              <a:t>ACADEMIC ASSESSMENT &amp; CO-CURRICULAR ALIGNMENT</a:t>
            </a:r>
          </a:p>
        </p:txBody>
      </p:sp>
      <p:sp>
        <p:nvSpPr>
          <p:cNvPr id="21" name="TextBox 21"/>
          <p:cNvSpPr txBox="1"/>
          <p:nvPr/>
        </p:nvSpPr>
        <p:spPr>
          <a:xfrm>
            <a:off x="530793" y="7464918"/>
            <a:ext cx="2465355" cy="435079"/>
          </a:xfrm>
          <a:prstGeom prst="rect">
            <a:avLst/>
          </a:prstGeom>
        </p:spPr>
        <p:txBody>
          <a:bodyPr lIns="0" tIns="0" rIns="0" bIns="0" rtlCol="0" anchor="t">
            <a:spAutoFit/>
          </a:bodyPr>
          <a:lstStyle/>
          <a:p>
            <a:pPr algn="l">
              <a:lnSpc>
                <a:spcPts val="3315"/>
              </a:lnSpc>
            </a:pPr>
            <a:r>
              <a:rPr lang="en-US" sz="2368">
                <a:solidFill>
                  <a:srgbClr val="000000"/>
                </a:solidFill>
                <a:latin typeface="Poppins"/>
                <a:ea typeface="Poppins"/>
                <a:cs typeface="Poppins"/>
                <a:sym typeface="Poppins"/>
              </a:rPr>
              <a:t>Prepared By:</a:t>
            </a:r>
          </a:p>
        </p:txBody>
      </p:sp>
      <p:sp>
        <p:nvSpPr>
          <p:cNvPr id="22" name="TextBox 22"/>
          <p:cNvSpPr txBox="1"/>
          <p:nvPr/>
        </p:nvSpPr>
        <p:spPr>
          <a:xfrm>
            <a:off x="4137767" y="7464918"/>
            <a:ext cx="2465355" cy="435079"/>
          </a:xfrm>
          <a:prstGeom prst="rect">
            <a:avLst/>
          </a:prstGeom>
        </p:spPr>
        <p:txBody>
          <a:bodyPr lIns="0" tIns="0" rIns="0" bIns="0" rtlCol="0" anchor="t">
            <a:spAutoFit/>
          </a:bodyPr>
          <a:lstStyle/>
          <a:p>
            <a:pPr algn="l">
              <a:lnSpc>
                <a:spcPts val="3315"/>
              </a:lnSpc>
            </a:pPr>
            <a:r>
              <a:rPr lang="en-US" sz="2368">
                <a:solidFill>
                  <a:srgbClr val="000000"/>
                </a:solidFill>
                <a:latin typeface="Poppins"/>
                <a:ea typeface="Poppins"/>
                <a:cs typeface="Poppins"/>
                <a:sym typeface="Poppins"/>
              </a:rPr>
              <a:t>Prepared For:</a:t>
            </a:r>
          </a:p>
        </p:txBody>
      </p:sp>
      <p:sp>
        <p:nvSpPr>
          <p:cNvPr id="23" name="TextBox 23"/>
          <p:cNvSpPr txBox="1"/>
          <p:nvPr/>
        </p:nvSpPr>
        <p:spPr>
          <a:xfrm>
            <a:off x="530793" y="7941168"/>
            <a:ext cx="3168083" cy="1801666"/>
          </a:xfrm>
          <a:prstGeom prst="rect">
            <a:avLst/>
          </a:prstGeom>
        </p:spPr>
        <p:txBody>
          <a:bodyPr lIns="0" tIns="0" rIns="0" bIns="0" rtlCol="0" anchor="t">
            <a:spAutoFit/>
          </a:bodyPr>
          <a:lstStyle/>
          <a:p>
            <a:pPr algn="l">
              <a:lnSpc>
                <a:spcPts val="3595"/>
              </a:lnSpc>
            </a:pPr>
            <a:r>
              <a:rPr lang="en-US" sz="2568" b="1">
                <a:solidFill>
                  <a:srgbClr val="0D3F83"/>
                </a:solidFill>
                <a:latin typeface="Poppins Bold"/>
                <a:ea typeface="Poppins Bold"/>
                <a:cs typeface="Poppins Bold"/>
                <a:sym typeface="Poppins Bold"/>
              </a:rPr>
              <a:t>Mikayla Largo</a:t>
            </a:r>
          </a:p>
          <a:p>
            <a:pPr algn="l">
              <a:lnSpc>
                <a:spcPts val="3595"/>
              </a:lnSpc>
            </a:pPr>
            <a:r>
              <a:rPr lang="en-US" sz="2568" b="1">
                <a:solidFill>
                  <a:srgbClr val="0D3F83"/>
                </a:solidFill>
                <a:latin typeface="Poppins Bold"/>
                <a:ea typeface="Poppins Bold"/>
                <a:cs typeface="Poppins Bold"/>
                <a:sym typeface="Poppins Bold"/>
              </a:rPr>
              <a:t>Director of Assessment &amp; Curriculum</a:t>
            </a:r>
          </a:p>
        </p:txBody>
      </p:sp>
      <p:sp>
        <p:nvSpPr>
          <p:cNvPr id="24" name="TextBox 24"/>
          <p:cNvSpPr txBox="1"/>
          <p:nvPr/>
        </p:nvSpPr>
        <p:spPr>
          <a:xfrm>
            <a:off x="4137767" y="7941168"/>
            <a:ext cx="4165642" cy="1353991"/>
          </a:xfrm>
          <a:prstGeom prst="rect">
            <a:avLst/>
          </a:prstGeom>
        </p:spPr>
        <p:txBody>
          <a:bodyPr lIns="0" tIns="0" rIns="0" bIns="0" rtlCol="0" anchor="t">
            <a:spAutoFit/>
          </a:bodyPr>
          <a:lstStyle/>
          <a:p>
            <a:pPr algn="l">
              <a:lnSpc>
                <a:spcPts val="3595"/>
              </a:lnSpc>
            </a:pPr>
            <a:r>
              <a:rPr lang="en-US" sz="2568" b="1">
                <a:solidFill>
                  <a:srgbClr val="0D3F83"/>
                </a:solidFill>
                <a:latin typeface="Poppins Bold"/>
                <a:ea typeface="Poppins Bold"/>
                <a:cs typeface="Poppins Bold"/>
                <a:sym typeface="Poppins Bold"/>
              </a:rPr>
              <a:t>SEAL Cross-Department Strategic Planning &amp; Assessment Retreat</a:t>
            </a:r>
          </a:p>
        </p:txBody>
      </p:sp>
      <p:sp>
        <p:nvSpPr>
          <p:cNvPr id="25" name="TextBox 25"/>
          <p:cNvSpPr txBox="1"/>
          <p:nvPr/>
        </p:nvSpPr>
        <p:spPr>
          <a:xfrm>
            <a:off x="530793" y="6404205"/>
            <a:ext cx="5651079" cy="566999"/>
          </a:xfrm>
          <a:prstGeom prst="rect">
            <a:avLst/>
          </a:prstGeom>
        </p:spPr>
        <p:txBody>
          <a:bodyPr lIns="0" tIns="0" rIns="0" bIns="0" rtlCol="0" anchor="t">
            <a:spAutoFit/>
          </a:bodyPr>
          <a:lstStyle/>
          <a:p>
            <a:pPr algn="l">
              <a:lnSpc>
                <a:spcPts val="4448"/>
              </a:lnSpc>
            </a:pPr>
            <a:r>
              <a:rPr lang="en-US" sz="3177" b="1" spc="333">
                <a:solidFill>
                  <a:srgbClr val="FFFFFF"/>
                </a:solidFill>
                <a:latin typeface="Poppins Semi-Bold"/>
                <a:ea typeface="Poppins Semi-Bold"/>
                <a:cs typeface="Poppins Semi-Bold"/>
                <a:sym typeface="Poppins Semi-Bold"/>
              </a:rPr>
              <a:t>PRESENTATION - 2025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5434" y="3222928"/>
            <a:ext cx="13045050" cy="6212705"/>
          </a:xfrm>
          <a:custGeom>
            <a:avLst/>
            <a:gdLst/>
            <a:ahLst/>
            <a:cxnLst/>
            <a:rect l="l" t="t" r="r" b="b"/>
            <a:pathLst>
              <a:path w="13045050" h="6212705">
                <a:moveTo>
                  <a:pt x="0" y="0"/>
                </a:moveTo>
                <a:lnTo>
                  <a:pt x="13045050" y="0"/>
                </a:lnTo>
                <a:lnTo>
                  <a:pt x="13045050" y="6212705"/>
                </a:lnTo>
                <a:lnTo>
                  <a:pt x="0" y="6212705"/>
                </a:lnTo>
                <a:lnTo>
                  <a:pt x="0" y="0"/>
                </a:lnTo>
                <a:close/>
              </a:path>
            </a:pathLst>
          </a:custGeom>
          <a:blipFill>
            <a:blip r:embed="rId2"/>
            <a:stretch>
              <a:fillRect/>
            </a:stretch>
          </a:blipFill>
        </p:spPr>
      </p:sp>
      <p:sp>
        <p:nvSpPr>
          <p:cNvPr id="3" name="TextBox 3"/>
          <p:cNvSpPr txBox="1"/>
          <p:nvPr/>
        </p:nvSpPr>
        <p:spPr>
          <a:xfrm>
            <a:off x="1001047" y="751556"/>
            <a:ext cx="12233825" cy="1952625"/>
          </a:xfrm>
          <a:prstGeom prst="rect">
            <a:avLst/>
          </a:prstGeom>
        </p:spPr>
        <p:txBody>
          <a:bodyPr lIns="0" tIns="0" rIns="0" bIns="0" rtlCol="0" anchor="t">
            <a:spAutoFit/>
          </a:bodyPr>
          <a:lstStyle/>
          <a:p>
            <a:pPr algn="l">
              <a:lnSpc>
                <a:spcPts val="14400"/>
              </a:lnSpc>
            </a:pPr>
            <a:r>
              <a:rPr lang="en-US" sz="12000" b="1">
                <a:solidFill>
                  <a:srgbClr val="0C3E80"/>
                </a:solidFill>
                <a:latin typeface="Poppins Semi-Bold"/>
                <a:ea typeface="Poppins Semi-Bold"/>
                <a:cs typeface="Poppins Semi-Bold"/>
                <a:sym typeface="Poppins Semi-Bold"/>
              </a:rPr>
              <a:t>ATF Disciplines</a:t>
            </a:r>
          </a:p>
        </p:txBody>
      </p:sp>
      <p:sp>
        <p:nvSpPr>
          <p:cNvPr id="4" name="TextBox 4"/>
          <p:cNvSpPr txBox="1"/>
          <p:nvPr/>
        </p:nvSpPr>
        <p:spPr>
          <a:xfrm>
            <a:off x="13941779" y="3602590"/>
            <a:ext cx="4024429" cy="5339081"/>
          </a:xfrm>
          <a:prstGeom prst="rect">
            <a:avLst/>
          </a:prstGeom>
        </p:spPr>
        <p:txBody>
          <a:bodyPr lIns="0" tIns="0" rIns="0" bIns="0" rtlCol="0" anchor="t">
            <a:spAutoFit/>
          </a:bodyPr>
          <a:lstStyle/>
          <a:p>
            <a:pPr algn="l">
              <a:lnSpc>
                <a:spcPts val="6019"/>
              </a:lnSpc>
            </a:pPr>
            <a:r>
              <a:rPr lang="en-US" sz="4299" b="1" spc="103">
                <a:solidFill>
                  <a:srgbClr val="000000"/>
                </a:solidFill>
                <a:latin typeface="Poppins Bold"/>
                <a:ea typeface="Poppins Bold"/>
                <a:cs typeface="Poppins Bold"/>
                <a:sym typeface="Poppins Bold"/>
              </a:rPr>
              <a:t>There are 43 Disciplines in AZTransfer. </a:t>
            </a:r>
          </a:p>
          <a:p>
            <a:pPr algn="l">
              <a:lnSpc>
                <a:spcPts val="6019"/>
              </a:lnSpc>
            </a:pPr>
            <a:endParaRPr lang="en-US" sz="4299" b="1" spc="103">
              <a:solidFill>
                <a:srgbClr val="000000"/>
              </a:solidFill>
              <a:latin typeface="Poppins Bold"/>
              <a:ea typeface="Poppins Bold"/>
              <a:cs typeface="Poppins Bold"/>
              <a:sym typeface="Poppins Bold"/>
            </a:endParaRPr>
          </a:p>
          <a:p>
            <a:pPr algn="l">
              <a:lnSpc>
                <a:spcPts val="6019"/>
              </a:lnSpc>
            </a:pPr>
            <a:r>
              <a:rPr lang="en-US" sz="4299" b="1" spc="103">
                <a:solidFill>
                  <a:srgbClr val="000000"/>
                </a:solidFill>
                <a:latin typeface="Poppins Bold"/>
                <a:ea typeface="Poppins Bold"/>
                <a:cs typeface="Poppins Bold"/>
                <a:sym typeface="Poppins Bold"/>
              </a:rPr>
              <a:t>Dine College participates in 31 ATF’s</a:t>
            </a:r>
          </a:p>
        </p:txBody>
      </p:sp>
      <p:grpSp>
        <p:nvGrpSpPr>
          <p:cNvPr id="5" name="Group 5"/>
          <p:cNvGrpSpPr/>
          <p:nvPr/>
        </p:nvGrpSpPr>
        <p:grpSpPr>
          <a:xfrm>
            <a:off x="13065618" y="-72362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5750286" y="-129733"/>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3">
              <a:extLst>
                <a:ext uri="{96DAC541-7B7A-43D3-8B79-37D633B846F1}">
                  <asvg:svgBlip xmlns:asvg="http://schemas.microsoft.com/office/drawing/2016/SVG/main" r:embed="rId4"/>
                </a:ext>
              </a:extLst>
            </a:blip>
            <a:stretch>
              <a:fillRect r="-109088"/>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566" y="2712390"/>
            <a:ext cx="10661169" cy="6391619"/>
          </a:xfrm>
          <a:custGeom>
            <a:avLst/>
            <a:gdLst/>
            <a:ahLst/>
            <a:cxnLst/>
            <a:rect l="l" t="t" r="r" b="b"/>
            <a:pathLst>
              <a:path w="10661169" h="6391619">
                <a:moveTo>
                  <a:pt x="0" y="0"/>
                </a:moveTo>
                <a:lnTo>
                  <a:pt x="10661170" y="0"/>
                </a:lnTo>
                <a:lnTo>
                  <a:pt x="10661170" y="6391619"/>
                </a:lnTo>
                <a:lnTo>
                  <a:pt x="0" y="6391619"/>
                </a:lnTo>
                <a:lnTo>
                  <a:pt x="0" y="0"/>
                </a:lnTo>
                <a:close/>
              </a:path>
            </a:pathLst>
          </a:custGeom>
          <a:blipFill>
            <a:blip r:embed="rId2"/>
            <a:stretch>
              <a:fillRect/>
            </a:stretch>
          </a:blipFill>
        </p:spPr>
      </p:sp>
      <p:sp>
        <p:nvSpPr>
          <p:cNvPr id="3" name="Freeform 3"/>
          <p:cNvSpPr/>
          <p:nvPr/>
        </p:nvSpPr>
        <p:spPr>
          <a:xfrm>
            <a:off x="-222542" y="-1822357"/>
            <a:ext cx="19430999" cy="5702114"/>
          </a:xfrm>
          <a:custGeom>
            <a:avLst/>
            <a:gdLst/>
            <a:ahLst/>
            <a:cxnLst/>
            <a:rect l="l" t="t" r="r" b="b"/>
            <a:pathLst>
              <a:path w="19430999" h="5702114">
                <a:moveTo>
                  <a:pt x="0" y="0"/>
                </a:moveTo>
                <a:lnTo>
                  <a:pt x="19431000" y="0"/>
                </a:lnTo>
                <a:lnTo>
                  <a:pt x="19431000" y="5702114"/>
                </a:lnTo>
                <a:lnTo>
                  <a:pt x="0" y="5702114"/>
                </a:lnTo>
                <a:lnTo>
                  <a:pt x="0" y="0"/>
                </a:lnTo>
                <a:close/>
              </a:path>
            </a:pathLst>
          </a:custGeom>
          <a:blipFill>
            <a:blip r:embed="rId3">
              <a:extLst>
                <a:ext uri="{96DAC541-7B7A-43D3-8B79-37D633B846F1}">
                  <asvg:svgBlip xmlns:asvg="http://schemas.microsoft.com/office/drawing/2016/SVG/main" r:embed="rId4"/>
                </a:ext>
              </a:extLst>
            </a:blip>
            <a:stretch>
              <a:fillRect r="-1444" b="-1978"/>
            </a:stretch>
          </a:blipFill>
        </p:spPr>
      </p:sp>
      <p:grpSp>
        <p:nvGrpSpPr>
          <p:cNvPr id="4" name="Group 4"/>
          <p:cNvGrpSpPr/>
          <p:nvPr/>
        </p:nvGrpSpPr>
        <p:grpSpPr>
          <a:xfrm>
            <a:off x="2126491" y="9204214"/>
            <a:ext cx="620165" cy="62016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723622" y="8948218"/>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9419425" flipH="1" flipV="1">
            <a:off x="-2704640" y="-458020"/>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5">
              <a:extLst>
                <a:ext uri="{96DAC541-7B7A-43D3-8B79-37D633B846F1}">
                  <asvg:svgBlip xmlns:asvg="http://schemas.microsoft.com/office/drawing/2016/SVG/main" r:embed="rId6"/>
                </a:ext>
              </a:extLst>
            </a:blip>
            <a:stretch>
              <a:fillRect b="-105002"/>
            </a:stretch>
          </a:blipFill>
        </p:spPr>
      </p:sp>
      <p:sp>
        <p:nvSpPr>
          <p:cNvPr id="11" name="TextBox 11"/>
          <p:cNvSpPr txBox="1"/>
          <p:nvPr/>
        </p:nvSpPr>
        <p:spPr>
          <a:xfrm>
            <a:off x="10504400" y="893115"/>
            <a:ext cx="7257367" cy="1819275"/>
          </a:xfrm>
          <a:prstGeom prst="rect">
            <a:avLst/>
          </a:prstGeom>
        </p:spPr>
        <p:txBody>
          <a:bodyPr lIns="0" tIns="0" rIns="0" bIns="0" rtlCol="0" anchor="t">
            <a:spAutoFit/>
          </a:bodyPr>
          <a:lstStyle/>
          <a:p>
            <a:pPr algn="l">
              <a:lnSpc>
                <a:spcPts val="6981"/>
              </a:lnSpc>
            </a:pPr>
            <a:r>
              <a:rPr lang="en-US" sz="5817" b="1">
                <a:solidFill>
                  <a:srgbClr val="FFFFFF"/>
                </a:solidFill>
                <a:latin typeface="Poppins Semi-Bold"/>
                <a:ea typeface="Poppins Semi-Bold"/>
                <a:cs typeface="Poppins Semi-Bold"/>
                <a:sym typeface="Poppins Semi-Bold"/>
              </a:rPr>
              <a:t>Increasing ATF Attendance</a:t>
            </a:r>
          </a:p>
        </p:txBody>
      </p:sp>
      <p:sp>
        <p:nvSpPr>
          <p:cNvPr id="12" name="TextBox 12"/>
          <p:cNvSpPr txBox="1"/>
          <p:nvPr/>
        </p:nvSpPr>
        <p:spPr>
          <a:xfrm>
            <a:off x="10899736" y="4362865"/>
            <a:ext cx="6857081" cy="5170488"/>
          </a:xfrm>
          <a:prstGeom prst="rect">
            <a:avLst/>
          </a:prstGeom>
        </p:spPr>
        <p:txBody>
          <a:bodyPr lIns="0" tIns="0" rIns="0" bIns="0" rtlCol="0" anchor="t">
            <a:spAutoFit/>
          </a:bodyPr>
          <a:lstStyle/>
          <a:p>
            <a:pPr algn="l">
              <a:lnSpc>
                <a:spcPts val="3499"/>
              </a:lnSpc>
            </a:pPr>
            <a:r>
              <a:rPr lang="en-US" sz="2499" spc="59">
                <a:solidFill>
                  <a:srgbClr val="000000"/>
                </a:solidFill>
                <a:latin typeface="Poppins"/>
                <a:ea typeface="Poppins"/>
                <a:cs typeface="Poppins"/>
                <a:sym typeface="Poppins"/>
              </a:rPr>
              <a:t>The last four academic years, faculty attendance was low due to several reasons:</a:t>
            </a:r>
          </a:p>
          <a:p>
            <a:pPr algn="l">
              <a:lnSpc>
                <a:spcPts val="3499"/>
              </a:lnSpc>
            </a:pPr>
            <a:endParaRPr lang="en-US" sz="2499" spc="59">
              <a:solidFill>
                <a:srgbClr val="000000"/>
              </a:solidFill>
              <a:latin typeface="Poppins"/>
              <a:ea typeface="Poppins"/>
              <a:cs typeface="Poppins"/>
              <a:sym typeface="Poppins"/>
            </a:endParaRPr>
          </a:p>
          <a:p>
            <a:pPr marL="539749" lvl="1" indent="-269875" algn="l">
              <a:lnSpc>
                <a:spcPts val="4624"/>
              </a:lnSpc>
              <a:buFont typeface="Arial"/>
              <a:buChar char="•"/>
            </a:pPr>
            <a:r>
              <a:rPr lang="en-US" sz="2499" spc="59">
                <a:solidFill>
                  <a:srgbClr val="000000"/>
                </a:solidFill>
                <a:latin typeface="Poppins"/>
                <a:ea typeface="Poppins"/>
                <a:cs typeface="Poppins"/>
                <a:sym typeface="Poppins"/>
              </a:rPr>
              <a:t>Lack of understanding</a:t>
            </a:r>
          </a:p>
          <a:p>
            <a:pPr marL="539749" lvl="1" indent="-269875" algn="l">
              <a:lnSpc>
                <a:spcPts val="4624"/>
              </a:lnSpc>
              <a:buFont typeface="Arial"/>
              <a:buChar char="•"/>
            </a:pPr>
            <a:r>
              <a:rPr lang="en-US" sz="2499" u="none" strike="noStrike" spc="59">
                <a:solidFill>
                  <a:srgbClr val="000000"/>
                </a:solidFill>
                <a:latin typeface="Poppins"/>
                <a:ea typeface="Poppins"/>
                <a:cs typeface="Poppins"/>
                <a:sym typeface="Poppins"/>
              </a:rPr>
              <a:t>Faculty did not want students to transfer. </a:t>
            </a:r>
          </a:p>
          <a:p>
            <a:pPr marL="539749" lvl="1" indent="-269875" algn="l">
              <a:lnSpc>
                <a:spcPts val="4624"/>
              </a:lnSpc>
              <a:buFont typeface="Arial"/>
              <a:buChar char="•"/>
            </a:pPr>
            <a:r>
              <a:rPr lang="en-US" sz="2499" u="none" strike="noStrike" spc="59">
                <a:solidFill>
                  <a:srgbClr val="000000"/>
                </a:solidFill>
                <a:latin typeface="Poppins"/>
                <a:ea typeface="Poppins"/>
                <a:cs typeface="Poppins"/>
                <a:sym typeface="Poppins"/>
              </a:rPr>
              <a:t>Facilitator Role was not occupied</a:t>
            </a:r>
          </a:p>
          <a:p>
            <a:pPr marL="539749" lvl="1" indent="-269875" algn="l">
              <a:lnSpc>
                <a:spcPts val="4624"/>
              </a:lnSpc>
              <a:buFont typeface="Arial"/>
              <a:buChar char="•"/>
            </a:pPr>
            <a:r>
              <a:rPr lang="en-US" sz="2499" u="none" strike="noStrike" spc="59">
                <a:solidFill>
                  <a:srgbClr val="000000"/>
                </a:solidFill>
                <a:latin typeface="Poppins"/>
                <a:ea typeface="Poppins"/>
                <a:cs typeface="Poppins"/>
                <a:sym typeface="Poppins"/>
              </a:rPr>
              <a:t>Gen Ed Committee did not want to oversee AGEC responsibilities.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5672" y="1537300"/>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62476" y="-49964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TextBox 9"/>
          <p:cNvSpPr txBox="1"/>
          <p:nvPr/>
        </p:nvSpPr>
        <p:spPr>
          <a:xfrm>
            <a:off x="651425" y="2319390"/>
            <a:ext cx="10120831" cy="5610225"/>
          </a:xfrm>
          <a:prstGeom prst="rect">
            <a:avLst/>
          </a:prstGeom>
        </p:spPr>
        <p:txBody>
          <a:bodyPr lIns="0" tIns="0" rIns="0" bIns="0" rtlCol="0" anchor="t">
            <a:spAutoFit/>
          </a:bodyPr>
          <a:lstStyle/>
          <a:p>
            <a:pPr algn="l">
              <a:lnSpc>
                <a:spcPts val="14400"/>
              </a:lnSpc>
            </a:pPr>
            <a:r>
              <a:rPr lang="en-US" sz="12000" b="1">
                <a:solidFill>
                  <a:srgbClr val="0C3E80"/>
                </a:solidFill>
                <a:latin typeface="Poppins Semi-Bold"/>
                <a:ea typeface="Poppins Semi-Bold"/>
                <a:cs typeface="Poppins Semi-Bold"/>
                <a:sym typeface="Poppins Semi-Bold"/>
              </a:rPr>
              <a:t>Progress on HLC Focused Visit</a:t>
            </a:r>
          </a:p>
        </p:txBody>
      </p:sp>
      <p:sp>
        <p:nvSpPr>
          <p:cNvPr id="10" name="Freeform 10"/>
          <p:cNvSpPr/>
          <p:nvPr/>
        </p:nvSpPr>
        <p:spPr>
          <a:xfrm>
            <a:off x="12139942" y="2267677"/>
            <a:ext cx="5313083" cy="5751647"/>
          </a:xfrm>
          <a:custGeom>
            <a:avLst/>
            <a:gdLst/>
            <a:ahLst/>
            <a:cxnLst/>
            <a:rect l="l" t="t" r="r" b="b"/>
            <a:pathLst>
              <a:path w="5313083" h="5751647">
                <a:moveTo>
                  <a:pt x="0" y="0"/>
                </a:moveTo>
                <a:lnTo>
                  <a:pt x="5313084" y="0"/>
                </a:lnTo>
                <a:lnTo>
                  <a:pt x="5313084" y="5751646"/>
                </a:lnTo>
                <a:lnTo>
                  <a:pt x="0" y="57516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58806" y="2392697"/>
            <a:ext cx="15402424" cy="7431682"/>
          </a:xfrm>
          <a:custGeom>
            <a:avLst/>
            <a:gdLst/>
            <a:ahLst/>
            <a:cxnLst/>
            <a:rect l="l" t="t" r="r" b="b"/>
            <a:pathLst>
              <a:path w="15402424" h="7431682">
                <a:moveTo>
                  <a:pt x="0" y="0"/>
                </a:moveTo>
                <a:lnTo>
                  <a:pt x="15402424" y="0"/>
                </a:lnTo>
                <a:lnTo>
                  <a:pt x="15402424" y="7431682"/>
                </a:lnTo>
                <a:lnTo>
                  <a:pt x="0" y="7431682"/>
                </a:lnTo>
                <a:lnTo>
                  <a:pt x="0" y="0"/>
                </a:lnTo>
                <a:close/>
              </a:path>
            </a:pathLst>
          </a:custGeom>
          <a:blipFill>
            <a:blip r:embed="rId2"/>
            <a:stretch>
              <a:fillRect t="-1813" b="-1813"/>
            </a:stretch>
          </a:blipFill>
        </p:spPr>
      </p:sp>
      <p:sp>
        <p:nvSpPr>
          <p:cNvPr id="3" name="Freeform 3"/>
          <p:cNvSpPr/>
          <p:nvPr/>
        </p:nvSpPr>
        <p:spPr>
          <a:xfrm>
            <a:off x="-222542" y="-1822357"/>
            <a:ext cx="19430999" cy="5702114"/>
          </a:xfrm>
          <a:custGeom>
            <a:avLst/>
            <a:gdLst/>
            <a:ahLst/>
            <a:cxnLst/>
            <a:rect l="l" t="t" r="r" b="b"/>
            <a:pathLst>
              <a:path w="19430999" h="5702114">
                <a:moveTo>
                  <a:pt x="0" y="0"/>
                </a:moveTo>
                <a:lnTo>
                  <a:pt x="19431000" y="0"/>
                </a:lnTo>
                <a:lnTo>
                  <a:pt x="19431000" y="5702114"/>
                </a:lnTo>
                <a:lnTo>
                  <a:pt x="0" y="5702114"/>
                </a:lnTo>
                <a:lnTo>
                  <a:pt x="0" y="0"/>
                </a:lnTo>
                <a:close/>
              </a:path>
            </a:pathLst>
          </a:custGeom>
          <a:blipFill>
            <a:blip r:embed="rId3">
              <a:extLst>
                <a:ext uri="{96DAC541-7B7A-43D3-8B79-37D633B846F1}">
                  <asvg:svgBlip xmlns:asvg="http://schemas.microsoft.com/office/drawing/2016/SVG/main" r:embed="rId4"/>
                </a:ext>
              </a:extLst>
            </a:blip>
            <a:stretch>
              <a:fillRect r="-1444" b="-1978"/>
            </a:stretch>
          </a:blipFill>
        </p:spPr>
      </p:sp>
      <p:grpSp>
        <p:nvGrpSpPr>
          <p:cNvPr id="4" name="Group 4"/>
          <p:cNvGrpSpPr/>
          <p:nvPr/>
        </p:nvGrpSpPr>
        <p:grpSpPr>
          <a:xfrm>
            <a:off x="16949218" y="3879757"/>
            <a:ext cx="620165" cy="62016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723622" y="8948218"/>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9419425" flipH="1" flipV="1">
            <a:off x="-2704640" y="-458020"/>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5">
              <a:extLst>
                <a:ext uri="{96DAC541-7B7A-43D3-8B79-37D633B846F1}">
                  <asvg:svgBlip xmlns:asvg="http://schemas.microsoft.com/office/drawing/2016/SVG/main" r:embed="rId6"/>
                </a:ext>
              </a:extLst>
            </a:blip>
            <a:stretch>
              <a:fillRect b="-105002"/>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49218" y="3879757"/>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3622" y="8948218"/>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9419425" flipH="1" flipV="1">
            <a:off x="-2704640" y="-1086924"/>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2">
              <a:extLst>
                <a:ext uri="{96DAC541-7B7A-43D3-8B79-37D633B846F1}">
                  <asvg:svgBlip xmlns:asvg="http://schemas.microsoft.com/office/drawing/2016/SVG/main" r:embed="rId3"/>
                </a:ext>
              </a:extLst>
            </a:blip>
            <a:stretch>
              <a:fillRect b="-105002"/>
            </a:stretch>
          </a:blipFill>
        </p:spPr>
      </p:sp>
      <p:sp>
        <p:nvSpPr>
          <p:cNvPr id="9" name="Freeform 9"/>
          <p:cNvSpPr/>
          <p:nvPr/>
        </p:nvSpPr>
        <p:spPr>
          <a:xfrm>
            <a:off x="2013560" y="1257000"/>
            <a:ext cx="14260880" cy="8748603"/>
          </a:xfrm>
          <a:custGeom>
            <a:avLst/>
            <a:gdLst/>
            <a:ahLst/>
            <a:cxnLst/>
            <a:rect l="l" t="t" r="r" b="b"/>
            <a:pathLst>
              <a:path w="14260880" h="8748603">
                <a:moveTo>
                  <a:pt x="0" y="0"/>
                </a:moveTo>
                <a:lnTo>
                  <a:pt x="14260880" y="0"/>
                </a:lnTo>
                <a:lnTo>
                  <a:pt x="14260880" y="8748603"/>
                </a:lnTo>
                <a:lnTo>
                  <a:pt x="0" y="8748603"/>
                </a:lnTo>
                <a:lnTo>
                  <a:pt x="0" y="0"/>
                </a:lnTo>
                <a:close/>
              </a:path>
            </a:pathLst>
          </a:custGeom>
          <a:blipFill>
            <a:blip r:embed="rId4"/>
            <a:stretch>
              <a:fillRect t="-1794" b="-1794"/>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49218" y="3340696"/>
            <a:ext cx="766160" cy="76616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3622" y="7948710"/>
            <a:ext cx="2751830" cy="275183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a:off x="2126491" y="173202"/>
            <a:ext cx="14110926" cy="9940596"/>
          </a:xfrm>
          <a:custGeom>
            <a:avLst/>
            <a:gdLst/>
            <a:ahLst/>
            <a:cxnLst/>
            <a:rect l="l" t="t" r="r" b="b"/>
            <a:pathLst>
              <a:path w="14110926" h="9940596">
                <a:moveTo>
                  <a:pt x="0" y="0"/>
                </a:moveTo>
                <a:lnTo>
                  <a:pt x="14110926" y="0"/>
                </a:lnTo>
                <a:lnTo>
                  <a:pt x="14110926" y="9940596"/>
                </a:lnTo>
                <a:lnTo>
                  <a:pt x="0" y="9940596"/>
                </a:lnTo>
                <a:lnTo>
                  <a:pt x="0" y="0"/>
                </a:lnTo>
                <a:close/>
              </a:path>
            </a:pathLst>
          </a:custGeom>
          <a:blipFill>
            <a:blip r:embed="rId3"/>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2542" y="-1822357"/>
            <a:ext cx="19430999" cy="5702114"/>
          </a:xfrm>
          <a:custGeom>
            <a:avLst/>
            <a:gdLst/>
            <a:ahLst/>
            <a:cxnLst/>
            <a:rect l="l" t="t" r="r" b="b"/>
            <a:pathLst>
              <a:path w="19430999" h="5702114">
                <a:moveTo>
                  <a:pt x="0" y="0"/>
                </a:moveTo>
                <a:lnTo>
                  <a:pt x="19431000" y="0"/>
                </a:lnTo>
                <a:lnTo>
                  <a:pt x="19431000" y="5702114"/>
                </a:lnTo>
                <a:lnTo>
                  <a:pt x="0" y="5702114"/>
                </a:lnTo>
                <a:lnTo>
                  <a:pt x="0" y="0"/>
                </a:lnTo>
                <a:close/>
              </a:path>
            </a:pathLst>
          </a:custGeom>
          <a:blipFill>
            <a:blip r:embed="rId2">
              <a:extLst>
                <a:ext uri="{96DAC541-7B7A-43D3-8B79-37D633B846F1}">
                  <asvg:svgBlip xmlns:asvg="http://schemas.microsoft.com/office/drawing/2016/SVG/main" r:embed="rId3"/>
                </a:ext>
              </a:extLst>
            </a:blip>
            <a:stretch>
              <a:fillRect r="-1444" b="-1978"/>
            </a:stretch>
          </a:blipFill>
        </p:spPr>
      </p:sp>
      <p:grpSp>
        <p:nvGrpSpPr>
          <p:cNvPr id="3" name="Group 3"/>
          <p:cNvGrpSpPr/>
          <p:nvPr/>
        </p:nvGrpSpPr>
        <p:grpSpPr>
          <a:xfrm>
            <a:off x="6938023" y="9514296"/>
            <a:ext cx="620165" cy="62016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6" name="Group 6"/>
          <p:cNvGrpSpPr/>
          <p:nvPr/>
        </p:nvGrpSpPr>
        <p:grpSpPr>
          <a:xfrm>
            <a:off x="-723622" y="8948218"/>
            <a:ext cx="1752322" cy="175232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9" name="Freeform 9"/>
          <p:cNvSpPr/>
          <p:nvPr/>
        </p:nvSpPr>
        <p:spPr>
          <a:xfrm rot="-9419425" flipH="1" flipV="1">
            <a:off x="-2704640" y="-458020"/>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4">
              <a:extLst>
                <a:ext uri="{96DAC541-7B7A-43D3-8B79-37D633B846F1}">
                  <asvg:svgBlip xmlns:asvg="http://schemas.microsoft.com/office/drawing/2016/SVG/main" r:embed="rId5"/>
                </a:ext>
              </a:extLst>
            </a:blip>
            <a:stretch>
              <a:fillRect b="-105002"/>
            </a:stretch>
          </a:blipFill>
        </p:spPr>
      </p:sp>
      <p:sp>
        <p:nvSpPr>
          <p:cNvPr id="10" name="Freeform 10"/>
          <p:cNvSpPr/>
          <p:nvPr/>
        </p:nvSpPr>
        <p:spPr>
          <a:xfrm>
            <a:off x="7935428" y="4539071"/>
            <a:ext cx="8218972" cy="2128429"/>
          </a:xfrm>
          <a:custGeom>
            <a:avLst/>
            <a:gdLst/>
            <a:ahLst/>
            <a:cxnLst/>
            <a:rect l="l" t="t" r="r" b="b"/>
            <a:pathLst>
              <a:path w="10086324" h="2505382">
                <a:moveTo>
                  <a:pt x="0" y="0"/>
                </a:moveTo>
                <a:lnTo>
                  <a:pt x="10086325" y="0"/>
                </a:lnTo>
                <a:lnTo>
                  <a:pt x="10086325" y="2505383"/>
                </a:lnTo>
                <a:lnTo>
                  <a:pt x="0" y="2505383"/>
                </a:lnTo>
                <a:lnTo>
                  <a:pt x="0" y="0"/>
                </a:lnTo>
                <a:close/>
              </a:path>
            </a:pathLst>
          </a:custGeom>
          <a:blipFill>
            <a:blip r:embed="rId6"/>
            <a:stretch>
              <a:fillRect/>
            </a:stretch>
          </a:blipFill>
        </p:spPr>
      </p:sp>
      <p:sp>
        <p:nvSpPr>
          <p:cNvPr id="11" name="Freeform 11"/>
          <p:cNvSpPr/>
          <p:nvPr/>
        </p:nvSpPr>
        <p:spPr>
          <a:xfrm>
            <a:off x="7935429" y="7164526"/>
            <a:ext cx="6542572" cy="1923175"/>
          </a:xfrm>
          <a:custGeom>
            <a:avLst/>
            <a:gdLst/>
            <a:ahLst/>
            <a:cxnLst/>
            <a:rect l="l" t="t" r="r" b="b"/>
            <a:pathLst>
              <a:path w="6906283" h="2349771">
                <a:moveTo>
                  <a:pt x="0" y="0"/>
                </a:moveTo>
                <a:lnTo>
                  <a:pt x="6906283" y="0"/>
                </a:lnTo>
                <a:lnTo>
                  <a:pt x="6906283" y="2349770"/>
                </a:lnTo>
                <a:lnTo>
                  <a:pt x="0" y="2349770"/>
                </a:lnTo>
                <a:lnTo>
                  <a:pt x="0" y="0"/>
                </a:lnTo>
                <a:close/>
              </a:path>
            </a:pathLst>
          </a:custGeom>
          <a:blipFill>
            <a:blip r:embed="rId7"/>
            <a:stretch>
              <a:fillRect/>
            </a:stretch>
          </a:blipFill>
        </p:spPr>
      </p:sp>
      <p:sp>
        <p:nvSpPr>
          <p:cNvPr id="12" name="TextBox 12"/>
          <p:cNvSpPr txBox="1"/>
          <p:nvPr/>
        </p:nvSpPr>
        <p:spPr>
          <a:xfrm>
            <a:off x="10499451" y="517303"/>
            <a:ext cx="7257367" cy="2171700"/>
          </a:xfrm>
          <a:prstGeom prst="rect">
            <a:avLst/>
          </a:prstGeom>
        </p:spPr>
        <p:txBody>
          <a:bodyPr lIns="0" tIns="0" rIns="0" bIns="0" rtlCol="0" anchor="t">
            <a:spAutoFit/>
          </a:bodyPr>
          <a:lstStyle/>
          <a:p>
            <a:pPr algn="ctr">
              <a:lnSpc>
                <a:spcPts val="8399"/>
              </a:lnSpc>
            </a:pPr>
            <a:r>
              <a:rPr lang="en-US" sz="6999" b="1">
                <a:solidFill>
                  <a:srgbClr val="FFFFFF"/>
                </a:solidFill>
                <a:latin typeface="Poppins Semi-Bold"/>
                <a:ea typeface="Poppins Semi-Bold"/>
                <a:cs typeface="Poppins Semi-Bold"/>
                <a:sym typeface="Poppins Semi-Bold"/>
              </a:rPr>
              <a:t>The Focused Visit</a:t>
            </a:r>
          </a:p>
        </p:txBody>
      </p:sp>
      <p:sp>
        <p:nvSpPr>
          <p:cNvPr id="13" name="TextBox 13"/>
          <p:cNvSpPr txBox="1"/>
          <p:nvPr/>
        </p:nvSpPr>
        <p:spPr>
          <a:xfrm>
            <a:off x="1136309" y="3141951"/>
            <a:ext cx="5694105" cy="6541136"/>
          </a:xfrm>
          <a:prstGeom prst="rect">
            <a:avLst/>
          </a:prstGeom>
        </p:spPr>
        <p:txBody>
          <a:bodyPr lIns="0" tIns="0" rIns="0" bIns="0" rtlCol="0" anchor="t">
            <a:spAutoFit/>
          </a:bodyPr>
          <a:lstStyle/>
          <a:p>
            <a:pPr algn="l">
              <a:lnSpc>
                <a:spcPts val="5179"/>
              </a:lnSpc>
            </a:pPr>
            <a:r>
              <a:rPr lang="en-US" sz="2799" spc="67">
                <a:solidFill>
                  <a:srgbClr val="000000"/>
                </a:solidFill>
                <a:latin typeface="Poppins"/>
                <a:ea typeface="Poppins"/>
                <a:cs typeface="Poppins"/>
                <a:sym typeface="Poppins"/>
              </a:rPr>
              <a:t>Focused visits occur between comprehensive evaluations and examine specific </a:t>
            </a:r>
            <a:r>
              <a:rPr lang="en-US" sz="2799" u="none" strike="noStrike" spc="67">
                <a:solidFill>
                  <a:srgbClr val="000000"/>
                </a:solidFill>
                <a:latin typeface="Poppins"/>
                <a:ea typeface="Poppins"/>
                <a:cs typeface="Poppins"/>
                <a:sym typeface="Poppins"/>
              </a:rPr>
              <a:t>aspects of an institution. A focused visit is an evaluation of limited scope that reviews specific developments and changes or follows up on concerns identified by a previous evaluation process.</a:t>
            </a:r>
          </a:p>
        </p:txBody>
      </p:sp>
      <p:sp>
        <p:nvSpPr>
          <p:cNvPr id="14" name="TextBox 14"/>
          <p:cNvSpPr txBox="1"/>
          <p:nvPr/>
        </p:nvSpPr>
        <p:spPr>
          <a:xfrm>
            <a:off x="11121457" y="3653878"/>
            <a:ext cx="6013353" cy="837568"/>
          </a:xfrm>
          <a:prstGeom prst="rect">
            <a:avLst/>
          </a:prstGeom>
        </p:spPr>
        <p:txBody>
          <a:bodyPr lIns="0" tIns="0" rIns="0" bIns="0" rtlCol="0" anchor="t">
            <a:spAutoFit/>
          </a:bodyPr>
          <a:lstStyle/>
          <a:p>
            <a:pPr algn="ctr">
              <a:lnSpc>
                <a:spcPts val="6844"/>
              </a:lnSpc>
            </a:pPr>
            <a:r>
              <a:rPr lang="en-US" sz="3699" b="1" spc="88">
                <a:solidFill>
                  <a:srgbClr val="000000"/>
                </a:solidFill>
                <a:latin typeface="Poppins Bold"/>
                <a:ea typeface="Poppins Bold"/>
                <a:cs typeface="Poppins Bold"/>
                <a:sym typeface="Poppins Bold"/>
              </a:rPr>
              <a:t>PEER REVIEWERS</a:t>
            </a:r>
          </a:p>
        </p:txBody>
      </p:sp>
      <p:sp>
        <p:nvSpPr>
          <p:cNvPr id="15" name="TextBox 15"/>
          <p:cNvSpPr txBox="1"/>
          <p:nvPr/>
        </p:nvSpPr>
        <p:spPr>
          <a:xfrm>
            <a:off x="358226" y="1460278"/>
            <a:ext cx="7577202" cy="1545295"/>
          </a:xfrm>
          <a:prstGeom prst="rect">
            <a:avLst/>
          </a:prstGeom>
        </p:spPr>
        <p:txBody>
          <a:bodyPr wrap="square" lIns="0" tIns="0" rIns="0" bIns="0" rtlCol="0" anchor="t">
            <a:spAutoFit/>
          </a:bodyPr>
          <a:lstStyle/>
          <a:p>
            <a:pPr algn="ctr">
              <a:lnSpc>
                <a:spcPts val="12880"/>
              </a:lnSpc>
            </a:pPr>
            <a:r>
              <a:rPr lang="en-US" sz="8500" b="1" dirty="0">
                <a:solidFill>
                  <a:srgbClr val="AF0F0F"/>
                </a:solidFill>
                <a:latin typeface="Canva Sans Bold"/>
                <a:ea typeface="Canva Sans Bold"/>
                <a:cs typeface="Canva Sans Bold"/>
                <a:sym typeface="Canva Sans Bold"/>
              </a:rPr>
              <a:t>11/17 &amp; 11/18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a:off x="12394265" y="-3249041"/>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962178" y="1611729"/>
            <a:ext cx="7755720" cy="933450"/>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Next Steps</a:t>
            </a:r>
          </a:p>
        </p:txBody>
      </p:sp>
      <p:grpSp>
        <p:nvGrpSpPr>
          <p:cNvPr id="4" name="Group 4"/>
          <p:cNvGrpSpPr/>
          <p:nvPr/>
        </p:nvGrpSpPr>
        <p:grpSpPr>
          <a:xfrm>
            <a:off x="8533366" y="911285"/>
            <a:ext cx="620165" cy="62016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5906469" y="609433"/>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6212524" flipV="1">
            <a:off x="-1439817" y="750118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11" name="Freeform 11"/>
          <p:cNvSpPr/>
          <p:nvPr/>
        </p:nvSpPr>
        <p:spPr>
          <a:xfrm rot="-5008063">
            <a:off x="15900784" y="7200847"/>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12" name="TextBox 12"/>
          <p:cNvSpPr txBox="1"/>
          <p:nvPr/>
        </p:nvSpPr>
        <p:spPr>
          <a:xfrm>
            <a:off x="962178" y="3298472"/>
            <a:ext cx="15699134" cy="5865368"/>
          </a:xfrm>
          <a:prstGeom prst="rect">
            <a:avLst/>
          </a:prstGeom>
        </p:spPr>
        <p:txBody>
          <a:bodyPr lIns="0" tIns="0" rIns="0" bIns="0" rtlCol="0" anchor="t">
            <a:spAutoFit/>
          </a:bodyPr>
          <a:lstStyle/>
          <a:p>
            <a:pPr marL="820421" lvl="1" indent="-410210" algn="l">
              <a:lnSpc>
                <a:spcPts val="5776"/>
              </a:lnSpc>
              <a:buFont typeface="Arial"/>
              <a:buChar char="•"/>
            </a:pPr>
            <a:r>
              <a:rPr lang="en-US" sz="3800" spc="91">
                <a:solidFill>
                  <a:srgbClr val="000000"/>
                </a:solidFill>
                <a:latin typeface="Poppins"/>
                <a:ea typeface="Poppins"/>
                <a:cs typeface="Poppins"/>
                <a:sym typeface="Poppins"/>
              </a:rPr>
              <a:t>Write 100 Page Report in response to the HLC findings. This is due no later than 30 days before the Focused Visit. </a:t>
            </a:r>
          </a:p>
          <a:p>
            <a:pPr algn="l">
              <a:lnSpc>
                <a:spcPts val="5776"/>
              </a:lnSpc>
            </a:pPr>
            <a:endParaRPr lang="en-US" sz="3800" spc="91">
              <a:solidFill>
                <a:srgbClr val="000000"/>
              </a:solidFill>
              <a:latin typeface="Poppins"/>
              <a:ea typeface="Poppins"/>
              <a:cs typeface="Poppins"/>
              <a:sym typeface="Poppins"/>
            </a:endParaRPr>
          </a:p>
          <a:p>
            <a:pPr marL="820421" lvl="1" indent="-410210" algn="l">
              <a:lnSpc>
                <a:spcPts val="5776"/>
              </a:lnSpc>
              <a:buFont typeface="Arial"/>
              <a:buChar char="•"/>
            </a:pPr>
            <a:r>
              <a:rPr lang="en-US" sz="3800" spc="91">
                <a:solidFill>
                  <a:srgbClr val="000000"/>
                </a:solidFill>
                <a:latin typeface="Poppins"/>
                <a:ea typeface="Poppins"/>
                <a:cs typeface="Poppins"/>
                <a:sym typeface="Poppins"/>
              </a:rPr>
              <a:t>Be TRANSPARENT about our progress  </a:t>
            </a:r>
          </a:p>
          <a:p>
            <a:pPr algn="l">
              <a:lnSpc>
                <a:spcPts val="5776"/>
              </a:lnSpc>
            </a:pPr>
            <a:endParaRPr lang="en-US" sz="3800" spc="91">
              <a:solidFill>
                <a:srgbClr val="000000"/>
              </a:solidFill>
              <a:latin typeface="Poppins"/>
              <a:ea typeface="Poppins"/>
              <a:cs typeface="Poppins"/>
              <a:sym typeface="Poppins"/>
            </a:endParaRPr>
          </a:p>
          <a:p>
            <a:pPr marL="820421" lvl="1" indent="-410210" algn="l">
              <a:lnSpc>
                <a:spcPts val="5776"/>
              </a:lnSpc>
              <a:buFont typeface="Arial"/>
              <a:buChar char="•"/>
            </a:pPr>
            <a:r>
              <a:rPr lang="en-US" sz="3800" spc="91">
                <a:solidFill>
                  <a:srgbClr val="000000"/>
                </a:solidFill>
                <a:latin typeface="Poppins"/>
                <a:ea typeface="Poppins"/>
                <a:cs typeface="Poppins"/>
                <a:sym typeface="Poppins"/>
              </a:rPr>
              <a:t>Be ACCOUNTABLE, do the work!</a:t>
            </a:r>
          </a:p>
          <a:p>
            <a:pPr algn="l">
              <a:lnSpc>
                <a:spcPts val="5776"/>
              </a:lnSpc>
            </a:pPr>
            <a:endParaRPr lang="en-US" sz="3800" spc="91">
              <a:solidFill>
                <a:srgbClr val="000000"/>
              </a:solidFill>
              <a:latin typeface="Poppins"/>
              <a:ea typeface="Poppins"/>
              <a:cs typeface="Poppins"/>
              <a:sym typeface="Poppins"/>
            </a:endParaRPr>
          </a:p>
          <a:p>
            <a:pPr marL="820421" lvl="1" indent="-410210" algn="l">
              <a:lnSpc>
                <a:spcPts val="5776"/>
              </a:lnSpc>
              <a:buFont typeface="Arial"/>
              <a:buChar char="•"/>
            </a:pPr>
            <a:r>
              <a:rPr lang="en-US" sz="3800" spc="91">
                <a:solidFill>
                  <a:srgbClr val="000000"/>
                </a:solidFill>
                <a:latin typeface="Poppins"/>
                <a:ea typeface="Poppins"/>
                <a:cs typeface="Poppins"/>
                <a:sym typeface="Poppins"/>
              </a:rPr>
              <a:t>Continue to make progress, slow and steady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5672" y="1537300"/>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62476" y="-49964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Freeform 9"/>
          <p:cNvSpPr/>
          <p:nvPr/>
        </p:nvSpPr>
        <p:spPr>
          <a:xfrm>
            <a:off x="756054" y="3082729"/>
            <a:ext cx="11344600" cy="4793094"/>
          </a:xfrm>
          <a:custGeom>
            <a:avLst/>
            <a:gdLst/>
            <a:ahLst/>
            <a:cxnLst/>
            <a:rect l="l" t="t" r="r" b="b"/>
            <a:pathLst>
              <a:path w="11344600" h="4793094">
                <a:moveTo>
                  <a:pt x="0" y="0"/>
                </a:moveTo>
                <a:lnTo>
                  <a:pt x="11344600" y="0"/>
                </a:lnTo>
                <a:lnTo>
                  <a:pt x="11344600" y="4793094"/>
                </a:lnTo>
                <a:lnTo>
                  <a:pt x="0" y="47930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3144500" y="342187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5672" y="1537300"/>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62476" y="-49964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Freeform 9"/>
          <p:cNvSpPr/>
          <p:nvPr/>
        </p:nvSpPr>
        <p:spPr>
          <a:xfrm>
            <a:off x="13144500" y="342187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426756" y="3795891"/>
            <a:ext cx="12204019" cy="3195319"/>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What day is the HLC Focused Visit?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2770" y="1391534"/>
            <a:ext cx="7893062" cy="8147677"/>
          </a:xfrm>
          <a:custGeom>
            <a:avLst/>
            <a:gdLst/>
            <a:ahLst/>
            <a:cxnLst/>
            <a:rect l="l" t="t" r="r" b="b"/>
            <a:pathLst>
              <a:path w="7893062" h="8147677">
                <a:moveTo>
                  <a:pt x="0" y="0"/>
                </a:moveTo>
                <a:lnTo>
                  <a:pt x="7893062" y="0"/>
                </a:lnTo>
                <a:lnTo>
                  <a:pt x="7893062" y="8147677"/>
                </a:lnTo>
                <a:lnTo>
                  <a:pt x="0" y="81476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758249" y="5553985"/>
            <a:ext cx="1598853" cy="3985226"/>
          </a:xfrm>
          <a:custGeom>
            <a:avLst/>
            <a:gdLst/>
            <a:ahLst/>
            <a:cxnLst/>
            <a:rect l="l" t="t" r="r" b="b"/>
            <a:pathLst>
              <a:path w="1598853" h="3985226">
                <a:moveTo>
                  <a:pt x="0" y="0"/>
                </a:moveTo>
                <a:lnTo>
                  <a:pt x="1598853" y="0"/>
                </a:lnTo>
                <a:lnTo>
                  <a:pt x="1598853" y="3985226"/>
                </a:lnTo>
                <a:lnTo>
                  <a:pt x="0" y="3985226"/>
                </a:lnTo>
                <a:lnTo>
                  <a:pt x="0" y="0"/>
                </a:lnTo>
                <a:close/>
              </a:path>
            </a:pathLst>
          </a:custGeom>
          <a:blipFill>
            <a:blip r:embed="rId2">
              <a:extLst>
                <a:ext uri="{96DAC541-7B7A-43D3-8B79-37D633B846F1}">
                  <asvg:svgBlip xmlns:asvg="http://schemas.microsoft.com/office/drawing/2016/SVG/main" r:embed="rId3"/>
                </a:ext>
              </a:extLst>
            </a:blip>
            <a:stretch>
              <a:fillRect l="-393670" t="-104447"/>
            </a:stretch>
          </a:blipFill>
        </p:spPr>
      </p:sp>
      <p:grpSp>
        <p:nvGrpSpPr>
          <p:cNvPr id="4" name="Group 4"/>
          <p:cNvGrpSpPr/>
          <p:nvPr/>
        </p:nvGrpSpPr>
        <p:grpSpPr>
          <a:xfrm>
            <a:off x="10913215" y="1607738"/>
            <a:ext cx="995571" cy="99557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2F2"/>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11597454" y="3643349"/>
            <a:ext cx="995571" cy="99557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2F2"/>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0" name="Group 10"/>
          <p:cNvGrpSpPr/>
          <p:nvPr/>
        </p:nvGrpSpPr>
        <p:grpSpPr>
          <a:xfrm>
            <a:off x="11597454" y="6275473"/>
            <a:ext cx="995571" cy="99557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2F2"/>
            </a:solidFill>
          </p:spPr>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3" name="Group 13"/>
          <p:cNvGrpSpPr/>
          <p:nvPr/>
        </p:nvGrpSpPr>
        <p:grpSpPr>
          <a:xfrm>
            <a:off x="10913215" y="8312694"/>
            <a:ext cx="995571" cy="99557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2F2"/>
            </a:solidFill>
          </p:spPr>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6" name="Group 16"/>
          <p:cNvGrpSpPr/>
          <p:nvPr/>
        </p:nvGrpSpPr>
        <p:grpSpPr>
          <a:xfrm>
            <a:off x="6775672" y="1537300"/>
            <a:ext cx="620165" cy="62016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9" name="Group 19"/>
          <p:cNvGrpSpPr/>
          <p:nvPr/>
        </p:nvGrpSpPr>
        <p:grpSpPr>
          <a:xfrm>
            <a:off x="7262476" y="-499642"/>
            <a:ext cx="1752322" cy="175232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22" name="Freeform 22"/>
          <p:cNvSpPr/>
          <p:nvPr/>
        </p:nvSpPr>
        <p:spPr>
          <a:xfrm>
            <a:off x="11097387" y="1902529"/>
            <a:ext cx="627228" cy="441410"/>
          </a:xfrm>
          <a:custGeom>
            <a:avLst/>
            <a:gdLst/>
            <a:ahLst/>
            <a:cxnLst/>
            <a:rect l="l" t="t" r="r" b="b"/>
            <a:pathLst>
              <a:path w="627228" h="441410">
                <a:moveTo>
                  <a:pt x="0" y="0"/>
                </a:moveTo>
                <a:lnTo>
                  <a:pt x="627228" y="0"/>
                </a:lnTo>
                <a:lnTo>
                  <a:pt x="627228" y="441410"/>
                </a:lnTo>
                <a:lnTo>
                  <a:pt x="0" y="441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23"/>
          <p:cNvSpPr/>
          <p:nvPr/>
        </p:nvSpPr>
        <p:spPr>
          <a:xfrm>
            <a:off x="11765961" y="3920430"/>
            <a:ext cx="627228" cy="441410"/>
          </a:xfrm>
          <a:custGeom>
            <a:avLst/>
            <a:gdLst/>
            <a:ahLst/>
            <a:cxnLst/>
            <a:rect l="l" t="t" r="r" b="b"/>
            <a:pathLst>
              <a:path w="627228" h="441410">
                <a:moveTo>
                  <a:pt x="0" y="0"/>
                </a:moveTo>
                <a:lnTo>
                  <a:pt x="627229" y="0"/>
                </a:lnTo>
                <a:lnTo>
                  <a:pt x="627229" y="441410"/>
                </a:lnTo>
                <a:lnTo>
                  <a:pt x="0" y="441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Freeform 24"/>
          <p:cNvSpPr/>
          <p:nvPr/>
        </p:nvSpPr>
        <p:spPr>
          <a:xfrm>
            <a:off x="11748306" y="6594626"/>
            <a:ext cx="627228" cy="441410"/>
          </a:xfrm>
          <a:custGeom>
            <a:avLst/>
            <a:gdLst/>
            <a:ahLst/>
            <a:cxnLst/>
            <a:rect l="l" t="t" r="r" b="b"/>
            <a:pathLst>
              <a:path w="627228" h="441410">
                <a:moveTo>
                  <a:pt x="0" y="0"/>
                </a:moveTo>
                <a:lnTo>
                  <a:pt x="627229" y="0"/>
                </a:lnTo>
                <a:lnTo>
                  <a:pt x="627229" y="441410"/>
                </a:lnTo>
                <a:lnTo>
                  <a:pt x="0" y="441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Freeform 25"/>
          <p:cNvSpPr/>
          <p:nvPr/>
        </p:nvSpPr>
        <p:spPr>
          <a:xfrm>
            <a:off x="11079732" y="8598602"/>
            <a:ext cx="627228" cy="441410"/>
          </a:xfrm>
          <a:custGeom>
            <a:avLst/>
            <a:gdLst/>
            <a:ahLst/>
            <a:cxnLst/>
            <a:rect l="l" t="t" r="r" b="b"/>
            <a:pathLst>
              <a:path w="627228" h="441410">
                <a:moveTo>
                  <a:pt x="0" y="0"/>
                </a:moveTo>
                <a:lnTo>
                  <a:pt x="627228" y="0"/>
                </a:lnTo>
                <a:lnTo>
                  <a:pt x="627228" y="441410"/>
                </a:lnTo>
                <a:lnTo>
                  <a:pt x="0" y="441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6" name="Freeform 26"/>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6">
              <a:extLst>
                <a:ext uri="{96DAC541-7B7A-43D3-8B79-37D633B846F1}">
                  <asvg:svgBlip xmlns:asvg="http://schemas.microsoft.com/office/drawing/2016/SVG/main" r:embed="rId7"/>
                </a:ext>
              </a:extLst>
            </a:blip>
            <a:stretch>
              <a:fillRect r="-109088"/>
            </a:stretch>
          </a:blipFill>
        </p:spPr>
      </p:sp>
      <p:sp>
        <p:nvSpPr>
          <p:cNvPr id="27" name="Freeform 27"/>
          <p:cNvSpPr/>
          <p:nvPr/>
        </p:nvSpPr>
        <p:spPr>
          <a:xfrm>
            <a:off x="2348911" y="4747582"/>
            <a:ext cx="5046925" cy="5046925"/>
          </a:xfrm>
          <a:custGeom>
            <a:avLst/>
            <a:gdLst/>
            <a:ahLst/>
            <a:cxnLst/>
            <a:rect l="l" t="t" r="r" b="b"/>
            <a:pathLst>
              <a:path w="5046925" h="5046925">
                <a:moveTo>
                  <a:pt x="0" y="0"/>
                </a:moveTo>
                <a:lnTo>
                  <a:pt x="5046925" y="0"/>
                </a:lnTo>
                <a:lnTo>
                  <a:pt x="5046925" y="5046925"/>
                </a:lnTo>
                <a:lnTo>
                  <a:pt x="0" y="50469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TextBox 28"/>
          <p:cNvSpPr txBox="1"/>
          <p:nvPr/>
        </p:nvSpPr>
        <p:spPr>
          <a:xfrm>
            <a:off x="2186629" y="2409215"/>
            <a:ext cx="5460647" cy="1952625"/>
          </a:xfrm>
          <a:prstGeom prst="rect">
            <a:avLst/>
          </a:prstGeom>
        </p:spPr>
        <p:txBody>
          <a:bodyPr lIns="0" tIns="0" rIns="0" bIns="0" rtlCol="0" anchor="t">
            <a:spAutoFit/>
          </a:bodyPr>
          <a:lstStyle/>
          <a:p>
            <a:pPr algn="l">
              <a:lnSpc>
                <a:spcPts val="14400"/>
              </a:lnSpc>
            </a:pPr>
            <a:r>
              <a:rPr lang="en-US" sz="12000" b="1">
                <a:solidFill>
                  <a:srgbClr val="0C3E80"/>
                </a:solidFill>
                <a:latin typeface="Poppins Semi-Bold"/>
                <a:ea typeface="Poppins Semi-Bold"/>
                <a:cs typeface="Poppins Semi-Bold"/>
                <a:sym typeface="Poppins Semi-Bold"/>
              </a:rPr>
              <a:t>Topics</a:t>
            </a:r>
          </a:p>
        </p:txBody>
      </p:sp>
      <p:sp>
        <p:nvSpPr>
          <p:cNvPr id="29" name="TextBox 29"/>
          <p:cNvSpPr txBox="1"/>
          <p:nvPr/>
        </p:nvSpPr>
        <p:spPr>
          <a:xfrm>
            <a:off x="12313119" y="1719663"/>
            <a:ext cx="3202385" cy="743147"/>
          </a:xfrm>
          <a:prstGeom prst="rect">
            <a:avLst/>
          </a:prstGeom>
        </p:spPr>
        <p:txBody>
          <a:bodyPr lIns="0" tIns="0" rIns="0" bIns="0" rtlCol="0" anchor="t">
            <a:spAutoFit/>
          </a:bodyPr>
          <a:lstStyle/>
          <a:p>
            <a:pPr algn="l">
              <a:lnSpc>
                <a:spcPts val="2815"/>
              </a:lnSpc>
            </a:pPr>
            <a:r>
              <a:rPr lang="en-US" sz="2346" b="1">
                <a:solidFill>
                  <a:srgbClr val="FFFFFF"/>
                </a:solidFill>
                <a:latin typeface="Poppins Semi-Bold"/>
                <a:ea typeface="Poppins Semi-Bold"/>
                <a:cs typeface="Poppins Semi-Bold"/>
                <a:sym typeface="Poppins Semi-Bold"/>
              </a:rPr>
              <a:t>Program &amp; Gen Ed Assessment</a:t>
            </a:r>
          </a:p>
        </p:txBody>
      </p:sp>
      <p:sp>
        <p:nvSpPr>
          <p:cNvPr id="30" name="TextBox 30"/>
          <p:cNvSpPr txBox="1"/>
          <p:nvPr/>
        </p:nvSpPr>
        <p:spPr>
          <a:xfrm>
            <a:off x="13089301" y="3933927"/>
            <a:ext cx="3202385" cy="385861"/>
          </a:xfrm>
          <a:prstGeom prst="rect">
            <a:avLst/>
          </a:prstGeom>
        </p:spPr>
        <p:txBody>
          <a:bodyPr lIns="0" tIns="0" rIns="0" bIns="0" rtlCol="0" anchor="t">
            <a:spAutoFit/>
          </a:bodyPr>
          <a:lstStyle/>
          <a:p>
            <a:pPr algn="l">
              <a:lnSpc>
                <a:spcPts val="2815"/>
              </a:lnSpc>
            </a:pPr>
            <a:r>
              <a:rPr lang="en-US" sz="2346" b="1">
                <a:solidFill>
                  <a:srgbClr val="FFFFFF"/>
                </a:solidFill>
                <a:latin typeface="Poppins Semi-Bold"/>
                <a:ea typeface="Poppins Semi-Bold"/>
                <a:cs typeface="Poppins Semi-Bold"/>
                <a:sym typeface="Poppins Semi-Bold"/>
              </a:rPr>
              <a:t>New AGEC Redesign</a:t>
            </a:r>
          </a:p>
        </p:txBody>
      </p:sp>
      <p:sp>
        <p:nvSpPr>
          <p:cNvPr id="31" name="TextBox 31"/>
          <p:cNvSpPr txBox="1"/>
          <p:nvPr/>
        </p:nvSpPr>
        <p:spPr>
          <a:xfrm>
            <a:off x="12875512" y="6429470"/>
            <a:ext cx="4160320" cy="743147"/>
          </a:xfrm>
          <a:prstGeom prst="rect">
            <a:avLst/>
          </a:prstGeom>
        </p:spPr>
        <p:txBody>
          <a:bodyPr lIns="0" tIns="0" rIns="0" bIns="0" rtlCol="0" anchor="t">
            <a:spAutoFit/>
          </a:bodyPr>
          <a:lstStyle/>
          <a:p>
            <a:pPr algn="l">
              <a:lnSpc>
                <a:spcPts val="2815"/>
              </a:lnSpc>
            </a:pPr>
            <a:r>
              <a:rPr lang="en-US" sz="2346" b="1">
                <a:solidFill>
                  <a:srgbClr val="FFFFFF"/>
                </a:solidFill>
                <a:latin typeface="Poppins Semi-Bold"/>
                <a:ea typeface="Poppins Semi-Bold"/>
                <a:cs typeface="Poppins Semi-Bold"/>
                <a:sym typeface="Poppins Semi-Bold"/>
              </a:rPr>
              <a:t>Progress of HLC Focused Visit</a:t>
            </a:r>
          </a:p>
        </p:txBody>
      </p:sp>
      <p:sp>
        <p:nvSpPr>
          <p:cNvPr id="32" name="TextBox 32"/>
          <p:cNvSpPr txBox="1"/>
          <p:nvPr/>
        </p:nvSpPr>
        <p:spPr>
          <a:xfrm>
            <a:off x="12061921" y="8423569"/>
            <a:ext cx="4756337" cy="743147"/>
          </a:xfrm>
          <a:prstGeom prst="rect">
            <a:avLst/>
          </a:prstGeom>
        </p:spPr>
        <p:txBody>
          <a:bodyPr lIns="0" tIns="0" rIns="0" bIns="0" rtlCol="0" anchor="t">
            <a:spAutoFit/>
          </a:bodyPr>
          <a:lstStyle/>
          <a:p>
            <a:pPr algn="l">
              <a:lnSpc>
                <a:spcPts val="2815"/>
              </a:lnSpc>
            </a:pPr>
            <a:r>
              <a:rPr lang="en-US" sz="2346" b="1">
                <a:solidFill>
                  <a:srgbClr val="FFFFFF"/>
                </a:solidFill>
                <a:latin typeface="Poppins Semi-Bold"/>
                <a:ea typeface="Poppins Semi-Bold"/>
                <a:cs typeface="Poppins Semi-Bold"/>
                <a:sym typeface="Poppins Semi-Bold"/>
              </a:rPr>
              <a:t>Data Collection &amp; Sustainable Assessment Processes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5672" y="1537300"/>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62476" y="-49964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Freeform 9"/>
          <p:cNvSpPr/>
          <p:nvPr/>
        </p:nvSpPr>
        <p:spPr>
          <a:xfrm>
            <a:off x="13144500" y="342187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58137" y="3795891"/>
            <a:ext cx="13035071" cy="3195319"/>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What is Gen Ed vs. Program Assessment?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5672" y="1537300"/>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62476" y="-49964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Freeform 9"/>
          <p:cNvSpPr/>
          <p:nvPr/>
        </p:nvSpPr>
        <p:spPr>
          <a:xfrm>
            <a:off x="13144500" y="342187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258137" y="3795891"/>
            <a:ext cx="13035071" cy="3195319"/>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What is ATF &amp; why is it important?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5672" y="1537300"/>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62476" y="-49964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Freeform 9"/>
          <p:cNvSpPr/>
          <p:nvPr/>
        </p:nvSpPr>
        <p:spPr>
          <a:xfrm>
            <a:off x="13144500" y="342187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1134110" y="2487365"/>
            <a:ext cx="11283124" cy="6452869"/>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How many ATF disciplines are there &amp; how many include DC?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8909" y="554825"/>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224736" y="-522445"/>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TextBox 9"/>
          <p:cNvSpPr txBox="1"/>
          <p:nvPr/>
        </p:nvSpPr>
        <p:spPr>
          <a:xfrm>
            <a:off x="651425" y="1400193"/>
            <a:ext cx="17371517" cy="5153025"/>
          </a:xfrm>
          <a:prstGeom prst="rect">
            <a:avLst/>
          </a:prstGeom>
        </p:spPr>
        <p:txBody>
          <a:bodyPr lIns="0" tIns="0" rIns="0" bIns="0" rtlCol="0" anchor="t">
            <a:spAutoFit/>
          </a:bodyPr>
          <a:lstStyle/>
          <a:p>
            <a:pPr algn="ctr">
              <a:lnSpc>
                <a:spcPts val="10680"/>
              </a:lnSpc>
            </a:pPr>
            <a:r>
              <a:rPr lang="en-US" sz="8900" b="1">
                <a:solidFill>
                  <a:srgbClr val="0C3E80"/>
                </a:solidFill>
                <a:latin typeface="Poppins Semi-Bold"/>
                <a:ea typeface="Poppins Semi-Bold"/>
                <a:cs typeface="Poppins Semi-Bold"/>
                <a:sym typeface="Poppins Semi-Bold"/>
              </a:rPr>
              <a:t>Data Collection &amp; Sustainable Assessment Processes</a:t>
            </a:r>
          </a:p>
          <a:p>
            <a:pPr algn="ctr">
              <a:lnSpc>
                <a:spcPts val="10680"/>
              </a:lnSpc>
            </a:pPr>
            <a:endParaRPr lang="en-US" sz="8900" b="1">
              <a:solidFill>
                <a:srgbClr val="0C3E80"/>
              </a:solidFill>
              <a:latin typeface="Poppins Semi-Bold"/>
              <a:ea typeface="Poppins Semi-Bold"/>
              <a:cs typeface="Poppins Semi-Bold"/>
              <a:sym typeface="Poppins Semi-Bold"/>
            </a:endParaRPr>
          </a:p>
          <a:p>
            <a:pPr algn="ctr">
              <a:lnSpc>
                <a:spcPts val="8040"/>
              </a:lnSpc>
            </a:pPr>
            <a:r>
              <a:rPr lang="en-US" sz="6700" b="1" i="1">
                <a:solidFill>
                  <a:srgbClr val="0C3E80"/>
                </a:solidFill>
                <a:latin typeface="Poppins Semi-Bold Italics"/>
                <a:ea typeface="Poppins Semi-Bold Italics"/>
                <a:cs typeface="Poppins Semi-Bold Italics"/>
                <a:sym typeface="Poppins Semi-Bold Italics"/>
              </a:rPr>
              <a:t>Co-Curricular Alignment Work Session</a:t>
            </a:r>
          </a:p>
        </p:txBody>
      </p:sp>
      <p:sp>
        <p:nvSpPr>
          <p:cNvPr id="10" name="Freeform 10"/>
          <p:cNvSpPr/>
          <p:nvPr/>
        </p:nvSpPr>
        <p:spPr>
          <a:xfrm>
            <a:off x="7925497" y="7046217"/>
            <a:ext cx="2823372" cy="3044067"/>
          </a:xfrm>
          <a:custGeom>
            <a:avLst/>
            <a:gdLst/>
            <a:ahLst/>
            <a:cxnLst/>
            <a:rect l="l" t="t" r="r" b="b"/>
            <a:pathLst>
              <a:path w="2823372" h="3044067">
                <a:moveTo>
                  <a:pt x="0" y="0"/>
                </a:moveTo>
                <a:lnTo>
                  <a:pt x="2823372" y="0"/>
                </a:lnTo>
                <a:lnTo>
                  <a:pt x="2823372" y="3044068"/>
                </a:lnTo>
                <a:lnTo>
                  <a:pt x="0" y="3044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2890288" y="-3033809"/>
            <a:ext cx="8534093" cy="8555482"/>
          </a:xfrm>
          <a:custGeom>
            <a:avLst/>
            <a:gdLst/>
            <a:ahLst/>
            <a:cxnLst/>
            <a:rect l="l" t="t" r="r" b="b"/>
            <a:pathLst>
              <a:path w="8534093" h="8555482">
                <a:moveTo>
                  <a:pt x="8534093" y="0"/>
                </a:moveTo>
                <a:lnTo>
                  <a:pt x="0" y="0"/>
                </a:lnTo>
                <a:lnTo>
                  <a:pt x="0" y="8555481"/>
                </a:lnTo>
                <a:lnTo>
                  <a:pt x="8534093" y="8555481"/>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918653" y="5952470"/>
            <a:ext cx="9901778" cy="795688"/>
            <a:chOff x="0" y="0"/>
            <a:chExt cx="2471078" cy="198571"/>
          </a:xfrm>
        </p:grpSpPr>
        <p:sp>
          <p:nvSpPr>
            <p:cNvPr id="4" name="Freeform 4"/>
            <p:cNvSpPr/>
            <p:nvPr/>
          </p:nvSpPr>
          <p:spPr>
            <a:xfrm>
              <a:off x="0" y="0"/>
              <a:ext cx="2471078" cy="198571"/>
            </a:xfrm>
            <a:custGeom>
              <a:avLst/>
              <a:gdLst/>
              <a:ahLst/>
              <a:cxnLst/>
              <a:rect l="l" t="t" r="r" b="b"/>
              <a:pathLst>
                <a:path w="2471078" h="198571">
                  <a:moveTo>
                    <a:pt x="39875" y="0"/>
                  </a:moveTo>
                  <a:lnTo>
                    <a:pt x="2431203" y="0"/>
                  </a:lnTo>
                  <a:cubicBezTo>
                    <a:pt x="2441779" y="0"/>
                    <a:pt x="2451921" y="4201"/>
                    <a:pt x="2459399" y="11679"/>
                  </a:cubicBezTo>
                  <a:cubicBezTo>
                    <a:pt x="2466877" y="19157"/>
                    <a:pt x="2471078" y="29300"/>
                    <a:pt x="2471078" y="39875"/>
                  </a:cubicBezTo>
                  <a:lnTo>
                    <a:pt x="2471078" y="158696"/>
                  </a:lnTo>
                  <a:cubicBezTo>
                    <a:pt x="2471078" y="169271"/>
                    <a:pt x="2466877" y="179414"/>
                    <a:pt x="2459399" y="186892"/>
                  </a:cubicBezTo>
                  <a:cubicBezTo>
                    <a:pt x="2451921" y="194370"/>
                    <a:pt x="2441779" y="198571"/>
                    <a:pt x="2431203" y="198571"/>
                  </a:cubicBezTo>
                  <a:lnTo>
                    <a:pt x="39875" y="198571"/>
                  </a:lnTo>
                  <a:cubicBezTo>
                    <a:pt x="29300" y="198571"/>
                    <a:pt x="19157" y="194370"/>
                    <a:pt x="11679" y="186892"/>
                  </a:cubicBezTo>
                  <a:cubicBezTo>
                    <a:pt x="4201" y="179414"/>
                    <a:pt x="0" y="169271"/>
                    <a:pt x="0" y="158696"/>
                  </a:cubicBezTo>
                  <a:lnTo>
                    <a:pt x="0" y="39875"/>
                  </a:lnTo>
                  <a:cubicBezTo>
                    <a:pt x="0" y="29300"/>
                    <a:pt x="4201" y="19157"/>
                    <a:pt x="11679" y="11679"/>
                  </a:cubicBezTo>
                  <a:cubicBezTo>
                    <a:pt x="19157" y="4201"/>
                    <a:pt x="29300" y="0"/>
                    <a:pt x="39875" y="0"/>
                  </a:cubicBezTo>
                  <a:close/>
                </a:path>
              </a:pathLst>
            </a:custGeom>
            <a:solidFill>
              <a:srgbClr val="0D3F83"/>
            </a:solidFill>
          </p:spPr>
        </p:sp>
        <p:sp>
          <p:nvSpPr>
            <p:cNvPr id="5" name="TextBox 5"/>
            <p:cNvSpPr txBox="1"/>
            <p:nvPr/>
          </p:nvSpPr>
          <p:spPr>
            <a:xfrm>
              <a:off x="0" y="-66675"/>
              <a:ext cx="2471078" cy="265246"/>
            </a:xfrm>
            <a:prstGeom prst="rect">
              <a:avLst/>
            </a:prstGeom>
          </p:spPr>
          <p:txBody>
            <a:bodyPr lIns="50800" tIns="50800" rIns="50800" bIns="50800" rtlCol="0" anchor="ctr"/>
            <a:lstStyle/>
            <a:p>
              <a:pPr algn="ctr">
                <a:lnSpc>
                  <a:spcPts val="3343"/>
                </a:lnSpc>
              </a:pPr>
              <a:endParaRPr/>
            </a:p>
          </p:txBody>
        </p:sp>
      </p:grpSp>
      <p:sp>
        <p:nvSpPr>
          <p:cNvPr id="6" name="Freeform 6"/>
          <p:cNvSpPr/>
          <p:nvPr/>
        </p:nvSpPr>
        <p:spPr>
          <a:xfrm>
            <a:off x="528051" y="1476393"/>
            <a:ext cx="636219" cy="686876"/>
          </a:xfrm>
          <a:custGeom>
            <a:avLst/>
            <a:gdLst/>
            <a:ahLst/>
            <a:cxnLst/>
            <a:rect l="l" t="t" r="r" b="b"/>
            <a:pathLst>
              <a:path w="636219" h="686876">
                <a:moveTo>
                  <a:pt x="0" y="0"/>
                </a:moveTo>
                <a:lnTo>
                  <a:pt x="636219" y="0"/>
                </a:lnTo>
                <a:lnTo>
                  <a:pt x="636219" y="686876"/>
                </a:lnTo>
                <a:lnTo>
                  <a:pt x="0" y="6868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4546116" y="3310191"/>
            <a:ext cx="11352394" cy="4154525"/>
          </a:xfrm>
          <a:custGeom>
            <a:avLst/>
            <a:gdLst/>
            <a:ahLst/>
            <a:cxnLst/>
            <a:rect l="l" t="t" r="r" b="b"/>
            <a:pathLst>
              <a:path w="11352394" h="4154525">
                <a:moveTo>
                  <a:pt x="0" y="0"/>
                </a:moveTo>
                <a:lnTo>
                  <a:pt x="11352393" y="0"/>
                </a:lnTo>
                <a:lnTo>
                  <a:pt x="11352393" y="4154525"/>
                </a:lnTo>
                <a:lnTo>
                  <a:pt x="0" y="4154525"/>
                </a:lnTo>
                <a:lnTo>
                  <a:pt x="0" y="0"/>
                </a:lnTo>
                <a:close/>
              </a:path>
            </a:pathLst>
          </a:custGeom>
          <a:blipFill>
            <a:blip r:embed="rId6">
              <a:extLst>
                <a:ext uri="{96DAC541-7B7A-43D3-8B79-37D633B846F1}">
                  <asvg:svgBlip xmlns:asvg="http://schemas.microsoft.com/office/drawing/2016/SVG/main" r:embed="rId7"/>
                </a:ext>
              </a:extLst>
            </a:blip>
            <a:stretch>
              <a:fillRect l="-610" b="-11686"/>
            </a:stretch>
          </a:blipFill>
        </p:spPr>
      </p:sp>
      <p:grpSp>
        <p:nvGrpSpPr>
          <p:cNvPr id="8" name="Group 8"/>
          <p:cNvGrpSpPr/>
          <p:nvPr/>
        </p:nvGrpSpPr>
        <p:grpSpPr>
          <a:xfrm>
            <a:off x="4994677" y="8631294"/>
            <a:ext cx="11534968" cy="1153496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1" name="Group 11"/>
          <p:cNvGrpSpPr/>
          <p:nvPr/>
        </p:nvGrpSpPr>
        <p:grpSpPr>
          <a:xfrm>
            <a:off x="9937479" y="1028700"/>
            <a:ext cx="8045078" cy="8152106"/>
            <a:chOff x="0" y="0"/>
            <a:chExt cx="812800" cy="823613"/>
          </a:xfrm>
        </p:grpSpPr>
        <p:sp>
          <p:nvSpPr>
            <p:cNvPr id="12" name="Freeform 12"/>
            <p:cNvSpPr/>
            <p:nvPr/>
          </p:nvSpPr>
          <p:spPr>
            <a:xfrm>
              <a:off x="0" y="0"/>
              <a:ext cx="812800" cy="823613"/>
            </a:xfrm>
            <a:custGeom>
              <a:avLst/>
              <a:gdLst/>
              <a:ahLst/>
              <a:cxnLst/>
              <a:rect l="l" t="t" r="r" b="b"/>
              <a:pathLst>
                <a:path w="812800" h="823613">
                  <a:moveTo>
                    <a:pt x="406400" y="0"/>
                  </a:moveTo>
                  <a:cubicBezTo>
                    <a:pt x="181951" y="0"/>
                    <a:pt x="0" y="184372"/>
                    <a:pt x="0" y="411807"/>
                  </a:cubicBezTo>
                  <a:cubicBezTo>
                    <a:pt x="0" y="639241"/>
                    <a:pt x="181951" y="823613"/>
                    <a:pt x="406400" y="823613"/>
                  </a:cubicBezTo>
                  <a:cubicBezTo>
                    <a:pt x="630849" y="823613"/>
                    <a:pt x="812800" y="639241"/>
                    <a:pt x="812800" y="411807"/>
                  </a:cubicBezTo>
                  <a:cubicBezTo>
                    <a:pt x="812800" y="184372"/>
                    <a:pt x="630849" y="0"/>
                    <a:pt x="406400" y="0"/>
                  </a:cubicBezTo>
                  <a:close/>
                </a:path>
              </a:pathLst>
            </a:custGeom>
            <a:blipFill>
              <a:blip r:embed="rId8"/>
              <a:stretch>
                <a:fillRect l="-1330"/>
              </a:stretch>
            </a:blipFill>
          </p:spPr>
        </p:sp>
      </p:grpSp>
      <p:sp>
        <p:nvSpPr>
          <p:cNvPr id="13" name="Freeform 13"/>
          <p:cNvSpPr/>
          <p:nvPr/>
        </p:nvSpPr>
        <p:spPr>
          <a:xfrm rot="-5073887">
            <a:off x="7256581" y="5069780"/>
            <a:ext cx="7762520" cy="5599342"/>
          </a:xfrm>
          <a:custGeom>
            <a:avLst/>
            <a:gdLst/>
            <a:ahLst/>
            <a:cxnLst/>
            <a:rect l="l" t="t" r="r" b="b"/>
            <a:pathLst>
              <a:path w="7762520" h="5599342">
                <a:moveTo>
                  <a:pt x="0" y="0"/>
                </a:moveTo>
                <a:lnTo>
                  <a:pt x="7762520" y="0"/>
                </a:lnTo>
                <a:lnTo>
                  <a:pt x="7762520" y="5599342"/>
                </a:lnTo>
                <a:lnTo>
                  <a:pt x="0" y="5599342"/>
                </a:lnTo>
                <a:lnTo>
                  <a:pt x="0" y="0"/>
                </a:lnTo>
                <a:close/>
              </a:path>
            </a:pathLst>
          </a:custGeom>
          <a:blipFill>
            <a:blip r:embed="rId9">
              <a:extLst>
                <a:ext uri="{96DAC541-7B7A-43D3-8B79-37D633B846F1}">
                  <asvg:svgBlip xmlns:asvg="http://schemas.microsoft.com/office/drawing/2016/SVG/main" r:embed="rId10"/>
                </a:ext>
              </a:extLst>
            </a:blip>
            <a:stretch>
              <a:fillRect b="-105002"/>
            </a:stretch>
          </a:blipFill>
        </p:spPr>
      </p:sp>
      <p:grpSp>
        <p:nvGrpSpPr>
          <p:cNvPr id="14" name="Group 14"/>
          <p:cNvGrpSpPr/>
          <p:nvPr/>
        </p:nvGrpSpPr>
        <p:grpSpPr>
          <a:xfrm>
            <a:off x="9727458" y="408535"/>
            <a:ext cx="620165" cy="62016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17" name="Group 17"/>
          <p:cNvGrpSpPr/>
          <p:nvPr/>
        </p:nvGrpSpPr>
        <p:grpSpPr>
          <a:xfrm>
            <a:off x="7655283" y="-1425899"/>
            <a:ext cx="1752322" cy="175232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20" name="Freeform 20"/>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11">
              <a:extLst>
                <a:ext uri="{96DAC541-7B7A-43D3-8B79-37D633B846F1}">
                  <asvg:svgBlip xmlns:asvg="http://schemas.microsoft.com/office/drawing/2016/SVG/main" r:embed="rId12"/>
                </a:ext>
              </a:extLst>
            </a:blip>
            <a:stretch>
              <a:fillRect r="-109088"/>
            </a:stretch>
          </a:blipFill>
        </p:spPr>
      </p:sp>
      <p:sp>
        <p:nvSpPr>
          <p:cNvPr id="21" name="Freeform 21"/>
          <p:cNvSpPr/>
          <p:nvPr/>
        </p:nvSpPr>
        <p:spPr>
          <a:xfrm rot="-4855005">
            <a:off x="16011530" y="7184759"/>
            <a:ext cx="3942056" cy="3338166"/>
          </a:xfrm>
          <a:custGeom>
            <a:avLst/>
            <a:gdLst/>
            <a:ahLst/>
            <a:cxnLst/>
            <a:rect l="l" t="t" r="r" b="b"/>
            <a:pathLst>
              <a:path w="3942056" h="3338166">
                <a:moveTo>
                  <a:pt x="0" y="0"/>
                </a:moveTo>
                <a:lnTo>
                  <a:pt x="3942056" y="0"/>
                </a:lnTo>
                <a:lnTo>
                  <a:pt x="3942056" y="3338167"/>
                </a:lnTo>
                <a:lnTo>
                  <a:pt x="0" y="3338167"/>
                </a:lnTo>
                <a:lnTo>
                  <a:pt x="0" y="0"/>
                </a:lnTo>
                <a:close/>
              </a:path>
            </a:pathLst>
          </a:custGeom>
          <a:blipFill>
            <a:blip r:embed="rId13">
              <a:extLst>
                <a:ext uri="{96DAC541-7B7A-43D3-8B79-37D633B846F1}">
                  <asvg:svgBlip xmlns:asvg="http://schemas.microsoft.com/office/drawing/2016/SVG/main" r:embed="rId14"/>
                </a:ext>
              </a:extLst>
            </a:blip>
            <a:stretch>
              <a:fillRect r="-109088"/>
            </a:stretch>
          </a:blipFill>
        </p:spPr>
      </p:sp>
      <p:sp>
        <p:nvSpPr>
          <p:cNvPr id="22" name="TextBox 22"/>
          <p:cNvSpPr txBox="1"/>
          <p:nvPr/>
        </p:nvSpPr>
        <p:spPr>
          <a:xfrm>
            <a:off x="528051" y="3011958"/>
            <a:ext cx="8447612" cy="1786881"/>
          </a:xfrm>
          <a:prstGeom prst="rect">
            <a:avLst/>
          </a:prstGeom>
        </p:spPr>
        <p:txBody>
          <a:bodyPr lIns="0" tIns="0" rIns="0" bIns="0" rtlCol="0" anchor="t">
            <a:spAutoFit/>
          </a:bodyPr>
          <a:lstStyle/>
          <a:p>
            <a:pPr algn="l">
              <a:lnSpc>
                <a:spcPts val="13856"/>
              </a:lnSpc>
            </a:pPr>
            <a:r>
              <a:rPr lang="en-US" sz="9897" b="1">
                <a:solidFill>
                  <a:srgbClr val="0C3E80"/>
                </a:solidFill>
                <a:latin typeface="Poppins Bold"/>
                <a:ea typeface="Poppins Bold"/>
                <a:cs typeface="Poppins Bold"/>
                <a:sym typeface="Poppins Bold"/>
              </a:rPr>
              <a:t>THANK YOU </a:t>
            </a:r>
          </a:p>
        </p:txBody>
      </p:sp>
      <p:sp>
        <p:nvSpPr>
          <p:cNvPr id="23" name="TextBox 23"/>
          <p:cNvSpPr txBox="1"/>
          <p:nvPr/>
        </p:nvSpPr>
        <p:spPr>
          <a:xfrm>
            <a:off x="613845" y="7357758"/>
            <a:ext cx="7041438" cy="511693"/>
          </a:xfrm>
          <a:prstGeom prst="rect">
            <a:avLst/>
          </a:prstGeom>
        </p:spPr>
        <p:txBody>
          <a:bodyPr lIns="0" tIns="0" rIns="0" bIns="0" rtlCol="0" anchor="t">
            <a:spAutoFit/>
          </a:bodyPr>
          <a:lstStyle/>
          <a:p>
            <a:pPr algn="l">
              <a:lnSpc>
                <a:spcPts val="4037"/>
              </a:lnSpc>
            </a:pPr>
            <a:r>
              <a:rPr lang="en-US" sz="2883" b="1" i="1">
                <a:solidFill>
                  <a:srgbClr val="000000"/>
                </a:solidFill>
                <a:latin typeface="Poppins Semi-Bold Italics"/>
                <a:ea typeface="Poppins Semi-Bold Italics"/>
                <a:cs typeface="Poppins Semi-Bold Italics"/>
                <a:sym typeface="Poppins Semi-Bold Italics"/>
              </a:rPr>
              <a:t>Contact Us For More Information</a:t>
            </a:r>
          </a:p>
        </p:txBody>
      </p:sp>
      <p:sp>
        <p:nvSpPr>
          <p:cNvPr id="24" name="Freeform 24"/>
          <p:cNvSpPr/>
          <p:nvPr/>
        </p:nvSpPr>
        <p:spPr>
          <a:xfrm flipH="1">
            <a:off x="613845" y="8187237"/>
            <a:ext cx="296546" cy="296546"/>
          </a:xfrm>
          <a:custGeom>
            <a:avLst/>
            <a:gdLst/>
            <a:ahLst/>
            <a:cxnLst/>
            <a:rect l="l" t="t" r="r" b="b"/>
            <a:pathLst>
              <a:path w="296546" h="296546">
                <a:moveTo>
                  <a:pt x="296546" y="0"/>
                </a:moveTo>
                <a:lnTo>
                  <a:pt x="0" y="0"/>
                </a:lnTo>
                <a:lnTo>
                  <a:pt x="0" y="296546"/>
                </a:lnTo>
                <a:lnTo>
                  <a:pt x="296546" y="296546"/>
                </a:lnTo>
                <a:lnTo>
                  <a:pt x="296546"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Freeform 25"/>
          <p:cNvSpPr/>
          <p:nvPr/>
        </p:nvSpPr>
        <p:spPr>
          <a:xfrm>
            <a:off x="614480" y="8765117"/>
            <a:ext cx="295276" cy="295276"/>
          </a:xfrm>
          <a:custGeom>
            <a:avLst/>
            <a:gdLst/>
            <a:ahLst/>
            <a:cxnLst/>
            <a:rect l="l" t="t" r="r" b="b"/>
            <a:pathLst>
              <a:path w="295276" h="295276">
                <a:moveTo>
                  <a:pt x="0" y="0"/>
                </a:moveTo>
                <a:lnTo>
                  <a:pt x="295276" y="0"/>
                </a:lnTo>
                <a:lnTo>
                  <a:pt x="295276" y="295276"/>
                </a:lnTo>
                <a:lnTo>
                  <a:pt x="0" y="29527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6" name="TextBox 26"/>
          <p:cNvSpPr txBox="1"/>
          <p:nvPr/>
        </p:nvSpPr>
        <p:spPr>
          <a:xfrm>
            <a:off x="1322941" y="8185887"/>
            <a:ext cx="2737971" cy="321384"/>
          </a:xfrm>
          <a:prstGeom prst="rect">
            <a:avLst/>
          </a:prstGeom>
        </p:spPr>
        <p:txBody>
          <a:bodyPr lIns="0" tIns="0" rIns="0" bIns="0" rtlCol="0" anchor="t">
            <a:spAutoFit/>
          </a:bodyPr>
          <a:lstStyle/>
          <a:p>
            <a:pPr algn="l">
              <a:lnSpc>
                <a:spcPts val="2365"/>
              </a:lnSpc>
            </a:pPr>
            <a:r>
              <a:rPr lang="en-US" sz="2093" b="1">
                <a:solidFill>
                  <a:srgbClr val="000000"/>
                </a:solidFill>
                <a:latin typeface="Poppins Medium"/>
                <a:ea typeface="Poppins Medium"/>
                <a:cs typeface="Poppins Medium"/>
                <a:sym typeface="Poppins Medium"/>
              </a:rPr>
              <a:t>(928) 724-6968</a:t>
            </a:r>
          </a:p>
        </p:txBody>
      </p:sp>
      <p:sp>
        <p:nvSpPr>
          <p:cNvPr id="27" name="TextBox 27"/>
          <p:cNvSpPr txBox="1"/>
          <p:nvPr/>
        </p:nvSpPr>
        <p:spPr>
          <a:xfrm>
            <a:off x="1322941" y="8744863"/>
            <a:ext cx="3961290" cy="321384"/>
          </a:xfrm>
          <a:prstGeom prst="rect">
            <a:avLst/>
          </a:prstGeom>
        </p:spPr>
        <p:txBody>
          <a:bodyPr lIns="0" tIns="0" rIns="0" bIns="0" rtlCol="0" anchor="t">
            <a:spAutoFit/>
          </a:bodyPr>
          <a:lstStyle/>
          <a:p>
            <a:pPr algn="l">
              <a:lnSpc>
                <a:spcPts val="2365"/>
              </a:lnSpc>
            </a:pPr>
            <a:r>
              <a:rPr lang="en-US" sz="2093" b="1">
                <a:solidFill>
                  <a:srgbClr val="000000"/>
                </a:solidFill>
                <a:latin typeface="Poppins Medium"/>
                <a:ea typeface="Poppins Medium"/>
                <a:cs typeface="Poppins Medium"/>
                <a:sym typeface="Poppins Medium"/>
              </a:rPr>
              <a:t>mnetsitty@dinecollege.edu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5672" y="1537300"/>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62476" y="-49964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TextBox 9"/>
          <p:cNvSpPr txBox="1"/>
          <p:nvPr/>
        </p:nvSpPr>
        <p:spPr>
          <a:xfrm>
            <a:off x="1140376" y="3379560"/>
            <a:ext cx="16007248" cy="3781425"/>
          </a:xfrm>
          <a:prstGeom prst="rect">
            <a:avLst/>
          </a:prstGeom>
        </p:spPr>
        <p:txBody>
          <a:bodyPr lIns="0" tIns="0" rIns="0" bIns="0" rtlCol="0" anchor="t">
            <a:spAutoFit/>
          </a:bodyPr>
          <a:lstStyle/>
          <a:p>
            <a:pPr algn="l">
              <a:lnSpc>
                <a:spcPts val="14400"/>
              </a:lnSpc>
            </a:pPr>
            <a:r>
              <a:rPr lang="en-US" sz="12000" b="1">
                <a:solidFill>
                  <a:srgbClr val="0C3E80"/>
                </a:solidFill>
                <a:latin typeface="Poppins Semi-Bold"/>
                <a:ea typeface="Poppins Semi-Bold"/>
                <a:cs typeface="Poppins Semi-Bold"/>
                <a:sym typeface="Poppins Semi-Bold"/>
              </a:rPr>
              <a:t>Program &amp; Gen Ed Assessment</a:t>
            </a:r>
          </a:p>
        </p:txBody>
      </p:sp>
      <p:sp>
        <p:nvSpPr>
          <p:cNvPr id="10" name="Freeform 10"/>
          <p:cNvSpPr/>
          <p:nvPr/>
        </p:nvSpPr>
        <p:spPr>
          <a:xfrm>
            <a:off x="12330703" y="5332185"/>
            <a:ext cx="4447934" cy="4802088"/>
          </a:xfrm>
          <a:custGeom>
            <a:avLst/>
            <a:gdLst/>
            <a:ahLst/>
            <a:cxnLst/>
            <a:rect l="l" t="t" r="r" b="b"/>
            <a:pathLst>
              <a:path w="4447934" h="4802088">
                <a:moveTo>
                  <a:pt x="0" y="0"/>
                </a:moveTo>
                <a:lnTo>
                  <a:pt x="4447934" y="0"/>
                </a:lnTo>
                <a:lnTo>
                  <a:pt x="4447934" y="4802088"/>
                </a:lnTo>
                <a:lnTo>
                  <a:pt x="0" y="4802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3012952" y="-3877643"/>
            <a:ext cx="8534093" cy="8555482"/>
          </a:xfrm>
          <a:custGeom>
            <a:avLst/>
            <a:gdLst/>
            <a:ahLst/>
            <a:cxnLst/>
            <a:rect l="l" t="t" r="r" b="b"/>
            <a:pathLst>
              <a:path w="8534093" h="8555482">
                <a:moveTo>
                  <a:pt x="8534093" y="0"/>
                </a:moveTo>
                <a:lnTo>
                  <a:pt x="0" y="0"/>
                </a:lnTo>
                <a:lnTo>
                  <a:pt x="0" y="8555482"/>
                </a:lnTo>
                <a:lnTo>
                  <a:pt x="8534093" y="8555482"/>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4" name="Freeform 4"/>
          <p:cNvSpPr/>
          <p:nvPr/>
        </p:nvSpPr>
        <p:spPr>
          <a:xfrm>
            <a:off x="1028700" y="2792598"/>
            <a:ext cx="16368866" cy="6465702"/>
          </a:xfrm>
          <a:custGeom>
            <a:avLst/>
            <a:gdLst/>
            <a:ahLst/>
            <a:cxnLst/>
            <a:rect l="l" t="t" r="r" b="b"/>
            <a:pathLst>
              <a:path w="16368866" h="6465702">
                <a:moveTo>
                  <a:pt x="0" y="0"/>
                </a:moveTo>
                <a:lnTo>
                  <a:pt x="16368866" y="0"/>
                </a:lnTo>
                <a:lnTo>
                  <a:pt x="16368866" y="6465702"/>
                </a:lnTo>
                <a:lnTo>
                  <a:pt x="0" y="6465702"/>
                </a:lnTo>
                <a:lnTo>
                  <a:pt x="0" y="0"/>
                </a:lnTo>
                <a:close/>
              </a:path>
            </a:pathLst>
          </a:custGeom>
          <a:blipFill>
            <a:blip r:embed="rId6"/>
            <a:stretch>
              <a:fillRect/>
            </a:stretch>
          </a:blipFill>
        </p:spPr>
      </p:sp>
      <p:sp>
        <p:nvSpPr>
          <p:cNvPr id="5" name="Freeform 5"/>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r:embed="rId7">
              <a:extLst>
                <a:ext uri="{96DAC541-7B7A-43D3-8B79-37D633B846F1}">
                  <asvg:svgBlip xmlns:asvg="http://schemas.microsoft.com/office/drawing/2016/SVG/main" r:embed="rId8"/>
                </a:ext>
              </a:extLst>
            </a:blip>
            <a:stretch>
              <a:fillRect b="-105002"/>
            </a:stretch>
          </a:blipFill>
        </p:spPr>
      </p:sp>
      <p:grpSp>
        <p:nvGrpSpPr>
          <p:cNvPr id="6" name="Group 6"/>
          <p:cNvGrpSpPr/>
          <p:nvPr/>
        </p:nvGrpSpPr>
        <p:grpSpPr>
          <a:xfrm>
            <a:off x="10638837" y="1349272"/>
            <a:ext cx="620165" cy="62016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9" name="Group 9"/>
          <p:cNvGrpSpPr/>
          <p:nvPr/>
        </p:nvGrpSpPr>
        <p:grpSpPr>
          <a:xfrm>
            <a:off x="11647911" y="-1142889"/>
            <a:ext cx="1752322" cy="17523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1" name="TextBox 11"/>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2" name="TextBox 12"/>
          <p:cNvSpPr txBox="1"/>
          <p:nvPr/>
        </p:nvSpPr>
        <p:spPr>
          <a:xfrm>
            <a:off x="962178" y="1611729"/>
            <a:ext cx="8984492" cy="933450"/>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Gen Ed Assessment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3012952" y="-3877643"/>
            <a:ext cx="8534093" cy="8555482"/>
          </a:xfrm>
          <a:custGeom>
            <a:avLst/>
            <a:gdLst/>
            <a:ahLst/>
            <a:cxnLst/>
            <a:rect l="l" t="t" r="r" b="b"/>
            <a:pathLst>
              <a:path w="8534093" h="8555482">
                <a:moveTo>
                  <a:pt x="8534093" y="0"/>
                </a:moveTo>
                <a:lnTo>
                  <a:pt x="0" y="0"/>
                </a:lnTo>
                <a:lnTo>
                  <a:pt x="0" y="8555482"/>
                </a:lnTo>
                <a:lnTo>
                  <a:pt x="8534093" y="8555482"/>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4" name="Freeform 4"/>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r:embed="rId6">
              <a:extLst>
                <a:ext uri="{96DAC541-7B7A-43D3-8B79-37D633B846F1}">
                  <asvg:svgBlip xmlns:asvg="http://schemas.microsoft.com/office/drawing/2016/SVG/main" r:embed="rId7"/>
                </a:ext>
              </a:extLst>
            </a:blip>
            <a:stretch>
              <a:fillRect b="-105002"/>
            </a:stretch>
          </a:blipFill>
        </p:spPr>
      </p:sp>
      <p:grpSp>
        <p:nvGrpSpPr>
          <p:cNvPr id="5" name="Group 5"/>
          <p:cNvGrpSpPr/>
          <p:nvPr/>
        </p:nvGrpSpPr>
        <p:grpSpPr>
          <a:xfrm>
            <a:off x="10638837" y="1349272"/>
            <a:ext cx="620165" cy="6201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8" name="Group 8"/>
          <p:cNvGrpSpPr/>
          <p:nvPr/>
        </p:nvGrpSpPr>
        <p:grpSpPr>
          <a:xfrm>
            <a:off x="11647911" y="-1142889"/>
            <a:ext cx="1752322" cy="175232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1" name="Freeform 11"/>
          <p:cNvSpPr/>
          <p:nvPr/>
        </p:nvSpPr>
        <p:spPr>
          <a:xfrm>
            <a:off x="1254094" y="2545179"/>
            <a:ext cx="15148782" cy="7555455"/>
          </a:xfrm>
          <a:custGeom>
            <a:avLst/>
            <a:gdLst/>
            <a:ahLst/>
            <a:cxnLst/>
            <a:rect l="l" t="t" r="r" b="b"/>
            <a:pathLst>
              <a:path w="15148782" h="7555455">
                <a:moveTo>
                  <a:pt x="0" y="0"/>
                </a:moveTo>
                <a:lnTo>
                  <a:pt x="15148783" y="0"/>
                </a:lnTo>
                <a:lnTo>
                  <a:pt x="15148783" y="7555455"/>
                </a:lnTo>
                <a:lnTo>
                  <a:pt x="0" y="7555455"/>
                </a:lnTo>
                <a:lnTo>
                  <a:pt x="0" y="0"/>
                </a:lnTo>
                <a:close/>
              </a:path>
            </a:pathLst>
          </a:custGeom>
          <a:blipFill>
            <a:blip r:embed="rId8"/>
            <a:stretch>
              <a:fillRect/>
            </a:stretch>
          </a:blipFill>
        </p:spPr>
      </p:sp>
      <p:sp>
        <p:nvSpPr>
          <p:cNvPr id="12" name="TextBox 12"/>
          <p:cNvSpPr txBox="1"/>
          <p:nvPr/>
        </p:nvSpPr>
        <p:spPr>
          <a:xfrm>
            <a:off x="872334" y="725904"/>
            <a:ext cx="8984492" cy="1819275"/>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Gen Ed Artifact Submission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flipH="1">
            <a:off x="-3012952" y="-3877643"/>
            <a:ext cx="8534093" cy="8555482"/>
          </a:xfrm>
          <a:custGeom>
            <a:avLst/>
            <a:gdLst/>
            <a:ahLst/>
            <a:cxnLst/>
            <a:rect l="l" t="t" r="r" b="b"/>
            <a:pathLst>
              <a:path w="8534093" h="8555482">
                <a:moveTo>
                  <a:pt x="8534093" y="0"/>
                </a:moveTo>
                <a:lnTo>
                  <a:pt x="0" y="0"/>
                </a:lnTo>
                <a:lnTo>
                  <a:pt x="0" y="8555482"/>
                </a:lnTo>
                <a:lnTo>
                  <a:pt x="8534093" y="8555482"/>
                </a:lnTo>
                <a:lnTo>
                  <a:pt x="8534093"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rot="-5008063">
            <a:off x="15685505" y="7167211"/>
            <a:ext cx="3942056" cy="3338166"/>
          </a:xfrm>
          <a:custGeom>
            <a:avLst/>
            <a:gdLst/>
            <a:ahLst/>
            <a:cxnLst/>
            <a:rect l="l" t="t" r="r" b="b"/>
            <a:pathLst>
              <a:path w="3942056" h="3338166">
                <a:moveTo>
                  <a:pt x="0" y="0"/>
                </a:moveTo>
                <a:lnTo>
                  <a:pt x="3942056" y="0"/>
                </a:lnTo>
                <a:lnTo>
                  <a:pt x="3942056" y="3338166"/>
                </a:lnTo>
                <a:lnTo>
                  <a:pt x="0" y="3338166"/>
                </a:lnTo>
                <a:lnTo>
                  <a:pt x="0" y="0"/>
                </a:lnTo>
                <a:close/>
              </a:path>
            </a:pathLst>
          </a:custGeom>
          <a:blipFill>
            <a:blip r:embed="rId4">
              <a:extLst>
                <a:ext uri="{96DAC541-7B7A-43D3-8B79-37D633B846F1}">
                  <asvg:svgBlip xmlns:asvg="http://schemas.microsoft.com/office/drawing/2016/SVG/main" r:embed="rId5"/>
                </a:ext>
              </a:extLst>
            </a:blip>
            <a:stretch>
              <a:fillRect r="-109088"/>
            </a:stretch>
          </a:blipFill>
        </p:spPr>
      </p:sp>
      <p:sp>
        <p:nvSpPr>
          <p:cNvPr id="4" name="Freeform 4"/>
          <p:cNvSpPr/>
          <p:nvPr/>
        </p:nvSpPr>
        <p:spPr>
          <a:xfrm>
            <a:off x="11111415" y="3541696"/>
            <a:ext cx="6545118" cy="4807476"/>
          </a:xfrm>
          <a:custGeom>
            <a:avLst/>
            <a:gdLst/>
            <a:ahLst/>
            <a:cxnLst/>
            <a:rect l="l" t="t" r="r" b="b"/>
            <a:pathLst>
              <a:path w="6545118" h="4807476">
                <a:moveTo>
                  <a:pt x="0" y="0"/>
                </a:moveTo>
                <a:lnTo>
                  <a:pt x="6545118" y="0"/>
                </a:lnTo>
                <a:lnTo>
                  <a:pt x="6545118" y="4807475"/>
                </a:lnTo>
                <a:lnTo>
                  <a:pt x="0" y="4807475"/>
                </a:lnTo>
                <a:lnTo>
                  <a:pt x="0" y="0"/>
                </a:lnTo>
                <a:close/>
              </a:path>
            </a:pathLst>
          </a:custGeom>
          <a:blipFill>
            <a:blip r:embed="rId6"/>
            <a:stretch>
              <a:fillRect/>
            </a:stretch>
          </a:blipFill>
        </p:spPr>
      </p:sp>
      <p:sp>
        <p:nvSpPr>
          <p:cNvPr id="5" name="Freeform 5"/>
          <p:cNvSpPr/>
          <p:nvPr/>
        </p:nvSpPr>
        <p:spPr>
          <a:xfrm rot="2268482" flipH="1">
            <a:off x="11173516" y="1944090"/>
            <a:ext cx="9662263" cy="6969684"/>
          </a:xfrm>
          <a:custGeom>
            <a:avLst/>
            <a:gdLst/>
            <a:ahLst/>
            <a:cxnLst/>
            <a:rect l="l" t="t" r="r" b="b"/>
            <a:pathLst>
              <a:path w="9662263" h="6969684">
                <a:moveTo>
                  <a:pt x="9662264" y="0"/>
                </a:moveTo>
                <a:lnTo>
                  <a:pt x="0" y="0"/>
                </a:lnTo>
                <a:lnTo>
                  <a:pt x="0" y="6969684"/>
                </a:lnTo>
                <a:lnTo>
                  <a:pt x="9662264" y="6969684"/>
                </a:lnTo>
                <a:lnTo>
                  <a:pt x="9662264" y="0"/>
                </a:lnTo>
                <a:close/>
              </a:path>
            </a:pathLst>
          </a:custGeom>
          <a:blipFill>
            <a:blip r:embed="rId7">
              <a:extLst>
                <a:ext uri="{96DAC541-7B7A-43D3-8B79-37D633B846F1}">
                  <asvg:svgBlip xmlns:asvg="http://schemas.microsoft.com/office/drawing/2016/SVG/main" r:embed="rId8"/>
                </a:ext>
              </a:extLst>
            </a:blip>
            <a:stretch>
              <a:fillRect b="-105002"/>
            </a:stretch>
          </a:blipFill>
        </p:spPr>
      </p:sp>
      <p:grpSp>
        <p:nvGrpSpPr>
          <p:cNvPr id="6" name="Group 6"/>
          <p:cNvGrpSpPr/>
          <p:nvPr/>
        </p:nvGrpSpPr>
        <p:grpSpPr>
          <a:xfrm>
            <a:off x="10638837" y="1349272"/>
            <a:ext cx="620165" cy="62016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9" name="Group 9"/>
          <p:cNvGrpSpPr/>
          <p:nvPr/>
        </p:nvGrpSpPr>
        <p:grpSpPr>
          <a:xfrm>
            <a:off x="11647911" y="-1142889"/>
            <a:ext cx="1752322" cy="17523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11" name="TextBox 11"/>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2" name="Freeform 12"/>
          <p:cNvSpPr/>
          <p:nvPr/>
        </p:nvSpPr>
        <p:spPr>
          <a:xfrm>
            <a:off x="352800" y="2423124"/>
            <a:ext cx="10596119" cy="7481367"/>
          </a:xfrm>
          <a:custGeom>
            <a:avLst/>
            <a:gdLst/>
            <a:ahLst/>
            <a:cxnLst/>
            <a:rect l="l" t="t" r="r" b="b"/>
            <a:pathLst>
              <a:path w="10596119" h="7481367">
                <a:moveTo>
                  <a:pt x="0" y="0"/>
                </a:moveTo>
                <a:lnTo>
                  <a:pt x="10596119" y="0"/>
                </a:lnTo>
                <a:lnTo>
                  <a:pt x="10596119" y="7481367"/>
                </a:lnTo>
                <a:lnTo>
                  <a:pt x="0" y="7481367"/>
                </a:lnTo>
                <a:lnTo>
                  <a:pt x="0" y="0"/>
                </a:lnTo>
                <a:close/>
              </a:path>
            </a:pathLst>
          </a:custGeom>
          <a:blipFill>
            <a:blip r:embed="rId9"/>
            <a:stretch>
              <a:fillRect/>
            </a:stretch>
          </a:blipFill>
        </p:spPr>
      </p:sp>
      <p:sp>
        <p:nvSpPr>
          <p:cNvPr id="13" name="TextBox 13"/>
          <p:cNvSpPr txBox="1"/>
          <p:nvPr/>
        </p:nvSpPr>
        <p:spPr>
          <a:xfrm>
            <a:off x="599870" y="858734"/>
            <a:ext cx="8984492" cy="933450"/>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Program Assessment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28832" y="3231470"/>
            <a:ext cx="4229354" cy="6026830"/>
          </a:xfrm>
          <a:custGeom>
            <a:avLst/>
            <a:gdLst/>
            <a:ahLst/>
            <a:cxnLst/>
            <a:rect l="l" t="t" r="r" b="b"/>
            <a:pathLst>
              <a:path w="4229354" h="6026830">
                <a:moveTo>
                  <a:pt x="0" y="0"/>
                </a:moveTo>
                <a:lnTo>
                  <a:pt x="4229354" y="0"/>
                </a:lnTo>
                <a:lnTo>
                  <a:pt x="4229354" y="6026830"/>
                </a:lnTo>
                <a:lnTo>
                  <a:pt x="0" y="6026830"/>
                </a:lnTo>
                <a:lnTo>
                  <a:pt x="0" y="0"/>
                </a:lnTo>
                <a:close/>
              </a:path>
            </a:pathLst>
          </a:custGeom>
          <a:blipFill>
            <a:blip r:embed="rId2"/>
            <a:stretch>
              <a:fillRect/>
            </a:stretch>
          </a:blipFill>
        </p:spPr>
      </p:sp>
      <p:sp>
        <p:nvSpPr>
          <p:cNvPr id="3" name="Freeform 3"/>
          <p:cNvSpPr/>
          <p:nvPr/>
        </p:nvSpPr>
        <p:spPr>
          <a:xfrm rot="4880249" flipV="1">
            <a:off x="1913090" y="3066238"/>
            <a:ext cx="11352394" cy="4154525"/>
          </a:xfrm>
          <a:custGeom>
            <a:avLst/>
            <a:gdLst/>
            <a:ahLst/>
            <a:cxnLst/>
            <a:rect l="l" t="t" r="r" b="b"/>
            <a:pathLst>
              <a:path w="11352394" h="4154525">
                <a:moveTo>
                  <a:pt x="0" y="4154524"/>
                </a:moveTo>
                <a:lnTo>
                  <a:pt x="11352393" y="4154524"/>
                </a:lnTo>
                <a:lnTo>
                  <a:pt x="11352393" y="0"/>
                </a:lnTo>
                <a:lnTo>
                  <a:pt x="0" y="0"/>
                </a:lnTo>
                <a:lnTo>
                  <a:pt x="0" y="4154524"/>
                </a:lnTo>
                <a:close/>
              </a:path>
            </a:pathLst>
          </a:custGeom>
          <a:blipFill>
            <a:blip r:embed="rId3">
              <a:extLst>
                <a:ext uri="{96DAC541-7B7A-43D3-8B79-37D633B846F1}">
                  <asvg:svgBlip xmlns:asvg="http://schemas.microsoft.com/office/drawing/2016/SVG/main" r:embed="rId4"/>
                </a:ext>
              </a:extLst>
            </a:blip>
            <a:stretch>
              <a:fillRect l="-610" b="-11686"/>
            </a:stretch>
          </a:blipFill>
        </p:spPr>
      </p:sp>
      <p:grpSp>
        <p:nvGrpSpPr>
          <p:cNvPr id="4" name="Group 4"/>
          <p:cNvGrpSpPr/>
          <p:nvPr/>
        </p:nvGrpSpPr>
        <p:grpSpPr>
          <a:xfrm>
            <a:off x="1636734" y="8821992"/>
            <a:ext cx="11534968" cy="1153496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169826" y="744318"/>
            <a:ext cx="5559668" cy="5633631"/>
            <a:chOff x="0" y="0"/>
            <a:chExt cx="812800" cy="823613"/>
          </a:xfrm>
        </p:grpSpPr>
        <p:sp>
          <p:nvSpPr>
            <p:cNvPr id="8" name="Freeform 8"/>
            <p:cNvSpPr/>
            <p:nvPr/>
          </p:nvSpPr>
          <p:spPr>
            <a:xfrm>
              <a:off x="0" y="0"/>
              <a:ext cx="812800" cy="823613"/>
            </a:xfrm>
            <a:custGeom>
              <a:avLst/>
              <a:gdLst/>
              <a:ahLst/>
              <a:cxnLst/>
              <a:rect l="l" t="t" r="r" b="b"/>
              <a:pathLst>
                <a:path w="812800" h="823613">
                  <a:moveTo>
                    <a:pt x="406400" y="0"/>
                  </a:moveTo>
                  <a:cubicBezTo>
                    <a:pt x="181951" y="0"/>
                    <a:pt x="0" y="184372"/>
                    <a:pt x="0" y="411807"/>
                  </a:cubicBezTo>
                  <a:cubicBezTo>
                    <a:pt x="0" y="639241"/>
                    <a:pt x="181951" y="823613"/>
                    <a:pt x="406400" y="823613"/>
                  </a:cubicBezTo>
                  <a:cubicBezTo>
                    <a:pt x="630849" y="823613"/>
                    <a:pt x="812800" y="639241"/>
                    <a:pt x="812800" y="411807"/>
                  </a:cubicBezTo>
                  <a:cubicBezTo>
                    <a:pt x="812800" y="184372"/>
                    <a:pt x="630849" y="0"/>
                    <a:pt x="406400" y="0"/>
                  </a:cubicBezTo>
                  <a:close/>
                </a:path>
              </a:pathLst>
            </a:custGeom>
            <a:blipFill>
              <a:blip r:embed="rId5"/>
              <a:stretch>
                <a:fillRect l="-16055" r="-16055"/>
              </a:stretch>
            </a:blipFill>
          </p:spPr>
        </p:sp>
      </p:grpSp>
      <p:sp>
        <p:nvSpPr>
          <p:cNvPr id="9" name="Freeform 9"/>
          <p:cNvSpPr/>
          <p:nvPr/>
        </p:nvSpPr>
        <p:spPr>
          <a:xfrm rot="-3789920" flipH="1" flipV="1">
            <a:off x="-1584800" y="-289504"/>
            <a:ext cx="3942056" cy="3338166"/>
          </a:xfrm>
          <a:custGeom>
            <a:avLst/>
            <a:gdLst/>
            <a:ahLst/>
            <a:cxnLst/>
            <a:rect l="l" t="t" r="r" b="b"/>
            <a:pathLst>
              <a:path w="3942056" h="3338166">
                <a:moveTo>
                  <a:pt x="3942056" y="3338166"/>
                </a:moveTo>
                <a:lnTo>
                  <a:pt x="0" y="3338166"/>
                </a:lnTo>
                <a:lnTo>
                  <a:pt x="0" y="0"/>
                </a:lnTo>
                <a:lnTo>
                  <a:pt x="3942056" y="0"/>
                </a:lnTo>
                <a:lnTo>
                  <a:pt x="3942056" y="3338166"/>
                </a:lnTo>
                <a:close/>
              </a:path>
            </a:pathLst>
          </a:custGeom>
          <a:blipFill>
            <a:blip r:embed="rId6">
              <a:extLst>
                <a:ext uri="{96DAC541-7B7A-43D3-8B79-37D633B846F1}">
                  <asvg:svgBlip xmlns:asvg="http://schemas.microsoft.com/office/drawing/2016/SVG/main" r:embed="rId7"/>
                </a:ext>
              </a:extLst>
            </a:blip>
            <a:stretch>
              <a:fillRect r="-109088"/>
            </a:stretch>
          </a:blipFill>
        </p:spPr>
      </p:sp>
      <p:sp>
        <p:nvSpPr>
          <p:cNvPr id="10" name="Freeform 10"/>
          <p:cNvSpPr/>
          <p:nvPr/>
        </p:nvSpPr>
        <p:spPr>
          <a:xfrm rot="-7678675" flipV="1">
            <a:off x="-1439817" y="7501185"/>
            <a:ext cx="3942056" cy="3338166"/>
          </a:xfrm>
          <a:custGeom>
            <a:avLst/>
            <a:gdLst/>
            <a:ahLst/>
            <a:cxnLst/>
            <a:rect l="l" t="t" r="r" b="b"/>
            <a:pathLst>
              <a:path w="3942056" h="3338166">
                <a:moveTo>
                  <a:pt x="0" y="3338167"/>
                </a:moveTo>
                <a:lnTo>
                  <a:pt x="3942056" y="3338167"/>
                </a:lnTo>
                <a:lnTo>
                  <a:pt x="3942056" y="0"/>
                </a:lnTo>
                <a:lnTo>
                  <a:pt x="0" y="0"/>
                </a:lnTo>
                <a:lnTo>
                  <a:pt x="0" y="3338167"/>
                </a:lnTo>
                <a:close/>
              </a:path>
            </a:pathLst>
          </a:custGeom>
          <a:blipFill>
            <a:blip r:embed="rId8">
              <a:extLst>
                <a:ext uri="{96DAC541-7B7A-43D3-8B79-37D633B846F1}">
                  <asvg:svgBlip xmlns:asvg="http://schemas.microsoft.com/office/drawing/2016/SVG/main" r:embed="rId9"/>
                </a:ext>
              </a:extLst>
            </a:blip>
            <a:stretch>
              <a:fillRect r="-109088"/>
            </a:stretch>
          </a:blipFill>
        </p:spPr>
      </p:sp>
      <p:grpSp>
        <p:nvGrpSpPr>
          <p:cNvPr id="11" name="Group 11"/>
          <p:cNvGrpSpPr/>
          <p:nvPr/>
        </p:nvGrpSpPr>
        <p:grpSpPr>
          <a:xfrm>
            <a:off x="9561877" y="5736619"/>
            <a:ext cx="10499267" cy="843701"/>
            <a:chOff x="0" y="0"/>
            <a:chExt cx="2471078" cy="198571"/>
          </a:xfrm>
        </p:grpSpPr>
        <p:sp>
          <p:nvSpPr>
            <p:cNvPr id="12" name="Freeform 12"/>
            <p:cNvSpPr/>
            <p:nvPr/>
          </p:nvSpPr>
          <p:spPr>
            <a:xfrm>
              <a:off x="0" y="0"/>
              <a:ext cx="2471078" cy="198571"/>
            </a:xfrm>
            <a:custGeom>
              <a:avLst/>
              <a:gdLst/>
              <a:ahLst/>
              <a:cxnLst/>
              <a:rect l="l" t="t" r="r" b="b"/>
              <a:pathLst>
                <a:path w="2471078" h="198571">
                  <a:moveTo>
                    <a:pt x="37606" y="0"/>
                  </a:moveTo>
                  <a:lnTo>
                    <a:pt x="2433472" y="0"/>
                  </a:lnTo>
                  <a:cubicBezTo>
                    <a:pt x="2443446" y="0"/>
                    <a:pt x="2453011" y="3962"/>
                    <a:pt x="2460064" y="11015"/>
                  </a:cubicBezTo>
                  <a:cubicBezTo>
                    <a:pt x="2467116" y="18067"/>
                    <a:pt x="2471078" y="27632"/>
                    <a:pt x="2471078" y="37606"/>
                  </a:cubicBezTo>
                  <a:lnTo>
                    <a:pt x="2471078" y="160965"/>
                  </a:lnTo>
                  <a:cubicBezTo>
                    <a:pt x="2471078" y="170939"/>
                    <a:pt x="2467116" y="180504"/>
                    <a:pt x="2460064" y="187557"/>
                  </a:cubicBezTo>
                  <a:cubicBezTo>
                    <a:pt x="2453011" y="194609"/>
                    <a:pt x="2443446" y="198571"/>
                    <a:pt x="2433472" y="198571"/>
                  </a:cubicBezTo>
                  <a:lnTo>
                    <a:pt x="37606" y="198571"/>
                  </a:lnTo>
                  <a:cubicBezTo>
                    <a:pt x="27632" y="198571"/>
                    <a:pt x="18067" y="194609"/>
                    <a:pt x="11015" y="187557"/>
                  </a:cubicBezTo>
                  <a:cubicBezTo>
                    <a:pt x="3962" y="180504"/>
                    <a:pt x="0" y="170939"/>
                    <a:pt x="0" y="160965"/>
                  </a:cubicBezTo>
                  <a:lnTo>
                    <a:pt x="0" y="37606"/>
                  </a:lnTo>
                  <a:cubicBezTo>
                    <a:pt x="0" y="27632"/>
                    <a:pt x="3962" y="18067"/>
                    <a:pt x="11015" y="11015"/>
                  </a:cubicBezTo>
                  <a:cubicBezTo>
                    <a:pt x="18067" y="3962"/>
                    <a:pt x="27632" y="0"/>
                    <a:pt x="37606" y="0"/>
                  </a:cubicBezTo>
                  <a:close/>
                </a:path>
              </a:pathLst>
            </a:custGeom>
            <a:solidFill>
              <a:srgbClr val="0D3F83"/>
            </a:solidFill>
          </p:spPr>
        </p:sp>
        <p:sp>
          <p:nvSpPr>
            <p:cNvPr id="13" name="TextBox 13"/>
            <p:cNvSpPr txBox="1"/>
            <p:nvPr/>
          </p:nvSpPr>
          <p:spPr>
            <a:xfrm>
              <a:off x="0" y="-66675"/>
              <a:ext cx="2471078" cy="265246"/>
            </a:xfrm>
            <a:prstGeom prst="rect">
              <a:avLst/>
            </a:prstGeom>
          </p:spPr>
          <p:txBody>
            <a:bodyPr lIns="50800" tIns="50800" rIns="50800" bIns="50800" rtlCol="0" anchor="ctr"/>
            <a:lstStyle/>
            <a:p>
              <a:pPr algn="ctr">
                <a:lnSpc>
                  <a:spcPts val="3343"/>
                </a:lnSpc>
              </a:pPr>
              <a:endParaRPr/>
            </a:p>
          </p:txBody>
        </p:sp>
      </p:grpSp>
      <p:sp>
        <p:nvSpPr>
          <p:cNvPr id="14" name="TextBox 14"/>
          <p:cNvSpPr txBox="1"/>
          <p:nvPr/>
        </p:nvSpPr>
        <p:spPr>
          <a:xfrm>
            <a:off x="10353054" y="6789871"/>
            <a:ext cx="7239878" cy="2130425"/>
          </a:xfrm>
          <a:prstGeom prst="rect">
            <a:avLst/>
          </a:prstGeom>
        </p:spPr>
        <p:txBody>
          <a:bodyPr lIns="0" tIns="0" rIns="0" bIns="0" rtlCol="0" anchor="t">
            <a:spAutoFit/>
          </a:bodyPr>
          <a:lstStyle/>
          <a:p>
            <a:pPr marL="0" lvl="0" indent="0" algn="l">
              <a:lnSpc>
                <a:spcPts val="2800"/>
              </a:lnSpc>
            </a:pPr>
            <a:r>
              <a:rPr lang="en-US" sz="2000" spc="48">
                <a:solidFill>
                  <a:srgbClr val="000000"/>
                </a:solidFill>
                <a:latin typeface="Poppins"/>
                <a:ea typeface="Poppins"/>
                <a:cs typeface="Poppins"/>
                <a:sym typeface="Poppins"/>
              </a:rPr>
              <a:t>Two days dedicated to assessment of General Education and Academic Programs. Dine College focused heavily on assessment of Gen Ed in AY2425. We began including the importance of AZTransfer and AGEC and how it ties into assessment of general education.  </a:t>
            </a:r>
          </a:p>
        </p:txBody>
      </p:sp>
      <p:sp>
        <p:nvSpPr>
          <p:cNvPr id="15" name="TextBox 15"/>
          <p:cNvSpPr txBox="1"/>
          <p:nvPr/>
        </p:nvSpPr>
        <p:spPr>
          <a:xfrm>
            <a:off x="10122055" y="696693"/>
            <a:ext cx="7257367" cy="1819275"/>
          </a:xfrm>
          <a:prstGeom prst="rect">
            <a:avLst/>
          </a:prstGeom>
        </p:spPr>
        <p:txBody>
          <a:bodyPr lIns="0" tIns="0" rIns="0" bIns="0" rtlCol="0" anchor="t">
            <a:spAutoFit/>
          </a:bodyPr>
          <a:lstStyle/>
          <a:p>
            <a:pPr algn="l">
              <a:lnSpc>
                <a:spcPts val="6981"/>
              </a:lnSpc>
            </a:pPr>
            <a:r>
              <a:rPr lang="en-US" sz="5817" b="1">
                <a:solidFill>
                  <a:srgbClr val="0C3E80"/>
                </a:solidFill>
                <a:latin typeface="Poppins Semi-Bold"/>
                <a:ea typeface="Poppins Semi-Bold"/>
                <a:cs typeface="Poppins Semi-Bold"/>
                <a:sym typeface="Poppins Semi-Bold"/>
              </a:rPr>
              <a:t>Increasing Faculty Engagement</a:t>
            </a:r>
          </a:p>
        </p:txBody>
      </p:sp>
      <p:sp>
        <p:nvSpPr>
          <p:cNvPr id="16" name="TextBox 16"/>
          <p:cNvSpPr txBox="1"/>
          <p:nvPr/>
        </p:nvSpPr>
        <p:spPr>
          <a:xfrm>
            <a:off x="10091023" y="2729895"/>
            <a:ext cx="7319430" cy="2482850"/>
          </a:xfrm>
          <a:prstGeom prst="rect">
            <a:avLst/>
          </a:prstGeom>
        </p:spPr>
        <p:txBody>
          <a:bodyPr lIns="0" tIns="0" rIns="0" bIns="0" rtlCol="0" anchor="t">
            <a:spAutoFit/>
          </a:bodyPr>
          <a:lstStyle/>
          <a:p>
            <a:pPr marL="0" lvl="0" indent="0" algn="l">
              <a:lnSpc>
                <a:spcPts val="2800"/>
              </a:lnSpc>
            </a:pPr>
            <a:r>
              <a:rPr lang="en-US" sz="2000" spc="48">
                <a:solidFill>
                  <a:srgbClr val="000000"/>
                </a:solidFill>
                <a:latin typeface="Poppins"/>
                <a:ea typeface="Poppins"/>
                <a:cs typeface="Poppins"/>
                <a:sym typeface="Poppins"/>
              </a:rPr>
              <a:t>Faculty engagement in assessment also increased in the last academic year. After a six-year hiatus, the Office of Assessment &amp; Curriculum rebuilt their processes with a focus on increasing faculty engagement. We started from scratch to change the culture of faculty engagement in several institutional processes.</a:t>
            </a:r>
          </a:p>
        </p:txBody>
      </p:sp>
      <p:sp>
        <p:nvSpPr>
          <p:cNvPr id="17" name="TextBox 17"/>
          <p:cNvSpPr txBox="1"/>
          <p:nvPr/>
        </p:nvSpPr>
        <p:spPr>
          <a:xfrm>
            <a:off x="10212484" y="5938992"/>
            <a:ext cx="7076508" cy="439007"/>
          </a:xfrm>
          <a:prstGeom prst="rect">
            <a:avLst/>
          </a:prstGeom>
        </p:spPr>
        <p:txBody>
          <a:bodyPr lIns="0" tIns="0" rIns="0" bIns="0" rtlCol="0" anchor="t">
            <a:spAutoFit/>
          </a:bodyPr>
          <a:lstStyle/>
          <a:p>
            <a:pPr marL="0" lvl="0" indent="0" algn="l">
              <a:lnSpc>
                <a:spcPts val="3244"/>
              </a:lnSpc>
            </a:pPr>
            <a:r>
              <a:rPr lang="en-US" sz="2896" b="1" spc="28">
                <a:solidFill>
                  <a:srgbClr val="FFFFFF"/>
                </a:solidFill>
                <a:latin typeface="Poppins Bold"/>
                <a:ea typeface="Poppins Bold"/>
                <a:cs typeface="Poppins Bold"/>
                <a:sym typeface="Poppins Bold"/>
              </a:rPr>
              <a:t>The Importance of Assessment Days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5672" y="1537300"/>
            <a:ext cx="620165" cy="62016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5" name="Group 5"/>
          <p:cNvGrpSpPr/>
          <p:nvPr/>
        </p:nvGrpSpPr>
        <p:grpSpPr>
          <a:xfrm>
            <a:off x="7262476" y="-499642"/>
            <a:ext cx="1752322" cy="17523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8" name="Freeform 8"/>
          <p:cNvSpPr/>
          <p:nvPr/>
        </p:nvSpPr>
        <p:spPr>
          <a:xfrm rot="-5863608" flipH="1">
            <a:off x="16051914" y="-192690"/>
            <a:ext cx="3942056" cy="3338166"/>
          </a:xfrm>
          <a:custGeom>
            <a:avLst/>
            <a:gdLst/>
            <a:ahLst/>
            <a:cxnLst/>
            <a:rect l="l" t="t" r="r" b="b"/>
            <a:pathLst>
              <a:path w="3942056" h="3338166">
                <a:moveTo>
                  <a:pt x="3942056" y="0"/>
                </a:moveTo>
                <a:lnTo>
                  <a:pt x="0" y="0"/>
                </a:lnTo>
                <a:lnTo>
                  <a:pt x="0" y="3338166"/>
                </a:lnTo>
                <a:lnTo>
                  <a:pt x="3942056" y="3338166"/>
                </a:lnTo>
                <a:lnTo>
                  <a:pt x="3942056" y="0"/>
                </a:lnTo>
                <a:close/>
              </a:path>
            </a:pathLst>
          </a:custGeom>
          <a:blipFill>
            <a:blip r:embed="rId2">
              <a:extLst>
                <a:ext uri="{96DAC541-7B7A-43D3-8B79-37D633B846F1}">
                  <asvg:svgBlip xmlns:asvg="http://schemas.microsoft.com/office/drawing/2016/SVG/main" r:embed="rId3"/>
                </a:ext>
              </a:extLst>
            </a:blip>
            <a:stretch>
              <a:fillRect r="-109088"/>
            </a:stretch>
          </a:blipFill>
        </p:spPr>
      </p:sp>
      <p:sp>
        <p:nvSpPr>
          <p:cNvPr id="9" name="Freeform 9"/>
          <p:cNvSpPr/>
          <p:nvPr/>
        </p:nvSpPr>
        <p:spPr>
          <a:xfrm>
            <a:off x="7086600" y="51435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3027088" y="2849475"/>
            <a:ext cx="12233825" cy="1952625"/>
          </a:xfrm>
          <a:prstGeom prst="rect">
            <a:avLst/>
          </a:prstGeom>
        </p:spPr>
        <p:txBody>
          <a:bodyPr lIns="0" tIns="0" rIns="0" bIns="0" rtlCol="0" anchor="t">
            <a:spAutoFit/>
          </a:bodyPr>
          <a:lstStyle/>
          <a:p>
            <a:pPr algn="l">
              <a:lnSpc>
                <a:spcPts val="14400"/>
              </a:lnSpc>
            </a:pPr>
            <a:r>
              <a:rPr lang="en-US" sz="12000" b="1">
                <a:solidFill>
                  <a:srgbClr val="0C3E80"/>
                </a:solidFill>
                <a:latin typeface="Poppins Semi-Bold"/>
                <a:ea typeface="Poppins Semi-Bold"/>
                <a:cs typeface="Poppins Semi-Bold"/>
                <a:sym typeface="Poppins Semi-Bold"/>
              </a:rPr>
              <a:t>AGEC REDESIGN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85693">
            <a:off x="10758075" y="4789093"/>
            <a:ext cx="8534093" cy="8555482"/>
          </a:xfrm>
          <a:custGeom>
            <a:avLst/>
            <a:gdLst/>
            <a:ahLst/>
            <a:cxnLst/>
            <a:rect l="l" t="t" r="r" b="b"/>
            <a:pathLst>
              <a:path w="8534093" h="8555482">
                <a:moveTo>
                  <a:pt x="0" y="0"/>
                </a:moveTo>
                <a:lnTo>
                  <a:pt x="8534093" y="0"/>
                </a:lnTo>
                <a:lnTo>
                  <a:pt x="8534093" y="8555482"/>
                </a:lnTo>
                <a:lnTo>
                  <a:pt x="0" y="8555482"/>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sp>
      <p:sp>
        <p:nvSpPr>
          <p:cNvPr id="3" name="Freeform 3"/>
          <p:cNvSpPr/>
          <p:nvPr/>
        </p:nvSpPr>
        <p:spPr>
          <a:xfrm>
            <a:off x="-222542" y="-1822357"/>
            <a:ext cx="19430999" cy="5702114"/>
          </a:xfrm>
          <a:custGeom>
            <a:avLst/>
            <a:gdLst/>
            <a:ahLst/>
            <a:cxnLst/>
            <a:rect l="l" t="t" r="r" b="b"/>
            <a:pathLst>
              <a:path w="19430999" h="5702114">
                <a:moveTo>
                  <a:pt x="0" y="0"/>
                </a:moveTo>
                <a:lnTo>
                  <a:pt x="19431000" y="0"/>
                </a:lnTo>
                <a:lnTo>
                  <a:pt x="19431000" y="5702114"/>
                </a:lnTo>
                <a:lnTo>
                  <a:pt x="0" y="5702114"/>
                </a:lnTo>
                <a:lnTo>
                  <a:pt x="0" y="0"/>
                </a:lnTo>
                <a:close/>
              </a:path>
            </a:pathLst>
          </a:custGeom>
          <a:blipFill>
            <a:blip r:embed="rId4">
              <a:extLst>
                <a:ext uri="{96DAC541-7B7A-43D3-8B79-37D633B846F1}">
                  <asvg:svgBlip xmlns:asvg="http://schemas.microsoft.com/office/drawing/2016/SVG/main" r:embed="rId5"/>
                </a:ext>
              </a:extLst>
            </a:blip>
            <a:stretch>
              <a:fillRect r="-1444" b="-1978"/>
            </a:stretch>
          </a:blipFill>
        </p:spPr>
      </p:sp>
      <p:grpSp>
        <p:nvGrpSpPr>
          <p:cNvPr id="4" name="Group 4"/>
          <p:cNvGrpSpPr/>
          <p:nvPr/>
        </p:nvGrpSpPr>
        <p:grpSpPr>
          <a:xfrm>
            <a:off x="1283110" y="8638135"/>
            <a:ext cx="620165" cy="62016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F83"/>
            </a:solidFill>
          </p:spPr>
        </p:sp>
        <p:sp>
          <p:nvSpPr>
            <p:cNvPr id="6" name="TextBox 6"/>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grpSp>
        <p:nvGrpSpPr>
          <p:cNvPr id="7" name="Group 7"/>
          <p:cNvGrpSpPr/>
          <p:nvPr/>
        </p:nvGrpSpPr>
        <p:grpSpPr>
          <a:xfrm>
            <a:off x="-723622" y="8948218"/>
            <a:ext cx="1752322" cy="17523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038"/>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343"/>
                </a:lnSpc>
              </a:pPr>
              <a:endParaRPr/>
            </a:p>
          </p:txBody>
        </p:sp>
      </p:grpSp>
      <p:sp>
        <p:nvSpPr>
          <p:cNvPr id="10" name="Freeform 10"/>
          <p:cNvSpPr/>
          <p:nvPr/>
        </p:nvSpPr>
        <p:spPr>
          <a:xfrm rot="-9419425" flipH="1" flipV="1">
            <a:off x="-2704640" y="-458020"/>
            <a:ext cx="9662263" cy="6969684"/>
          </a:xfrm>
          <a:custGeom>
            <a:avLst/>
            <a:gdLst/>
            <a:ahLst/>
            <a:cxnLst/>
            <a:rect l="l" t="t" r="r" b="b"/>
            <a:pathLst>
              <a:path w="9662263" h="6969684">
                <a:moveTo>
                  <a:pt x="9662263" y="6969685"/>
                </a:moveTo>
                <a:lnTo>
                  <a:pt x="0" y="6969685"/>
                </a:lnTo>
                <a:lnTo>
                  <a:pt x="0" y="0"/>
                </a:lnTo>
                <a:lnTo>
                  <a:pt x="9662263" y="0"/>
                </a:lnTo>
                <a:lnTo>
                  <a:pt x="9662263" y="6969685"/>
                </a:lnTo>
                <a:close/>
              </a:path>
            </a:pathLst>
          </a:custGeom>
          <a:blipFill>
            <a:blip r:embed="rId6">
              <a:extLst>
                <a:ext uri="{96DAC541-7B7A-43D3-8B79-37D633B846F1}">
                  <asvg:svgBlip xmlns:asvg="http://schemas.microsoft.com/office/drawing/2016/SVG/main" r:embed="rId7"/>
                </a:ext>
              </a:extLst>
            </a:blip>
            <a:stretch>
              <a:fillRect b="-105002"/>
            </a:stretch>
          </a:blipFill>
        </p:spPr>
      </p:sp>
      <p:sp>
        <p:nvSpPr>
          <p:cNvPr id="11" name="Freeform 11"/>
          <p:cNvSpPr/>
          <p:nvPr/>
        </p:nvSpPr>
        <p:spPr>
          <a:xfrm>
            <a:off x="7473186" y="294126"/>
            <a:ext cx="10435174" cy="9698747"/>
          </a:xfrm>
          <a:custGeom>
            <a:avLst/>
            <a:gdLst/>
            <a:ahLst/>
            <a:cxnLst/>
            <a:rect l="l" t="t" r="r" b="b"/>
            <a:pathLst>
              <a:path w="10435174" h="9698747">
                <a:moveTo>
                  <a:pt x="0" y="0"/>
                </a:moveTo>
                <a:lnTo>
                  <a:pt x="10435174" y="0"/>
                </a:lnTo>
                <a:lnTo>
                  <a:pt x="10435174" y="9698748"/>
                </a:lnTo>
                <a:lnTo>
                  <a:pt x="0" y="9698748"/>
                </a:lnTo>
                <a:lnTo>
                  <a:pt x="0" y="0"/>
                </a:lnTo>
                <a:close/>
              </a:path>
            </a:pathLst>
          </a:custGeom>
          <a:blipFill>
            <a:blip r:embed="rId8"/>
            <a:stretch>
              <a:fillRect t="-434" b="-434"/>
            </a:stretch>
          </a:blipFill>
        </p:spPr>
      </p:sp>
      <p:sp>
        <p:nvSpPr>
          <p:cNvPr id="12" name="TextBox 12"/>
          <p:cNvSpPr txBox="1"/>
          <p:nvPr/>
        </p:nvSpPr>
        <p:spPr>
          <a:xfrm>
            <a:off x="495292" y="3516661"/>
            <a:ext cx="6471285" cy="3064510"/>
          </a:xfrm>
          <a:prstGeom prst="rect">
            <a:avLst/>
          </a:prstGeom>
        </p:spPr>
        <p:txBody>
          <a:bodyPr lIns="0" tIns="0" rIns="0" bIns="0" rtlCol="0" anchor="t">
            <a:spAutoFit/>
          </a:bodyPr>
          <a:lstStyle/>
          <a:p>
            <a:pPr algn="ctr">
              <a:lnSpc>
                <a:spcPts val="9799"/>
              </a:lnSpc>
            </a:pPr>
            <a:r>
              <a:rPr lang="en-US" sz="6999" b="1">
                <a:solidFill>
                  <a:srgbClr val="000000"/>
                </a:solidFill>
                <a:latin typeface="Canva Sans Bold"/>
                <a:ea typeface="Canva Sans Bold"/>
                <a:cs typeface="Canva Sans Bold"/>
                <a:sym typeface="Canva Sans Bold"/>
              </a:rPr>
              <a:t>AGEC</a:t>
            </a:r>
          </a:p>
          <a:p>
            <a:pPr algn="ctr">
              <a:lnSpc>
                <a:spcPts val="7279"/>
              </a:lnSpc>
            </a:pPr>
            <a:r>
              <a:rPr lang="en-US" sz="5199" b="1">
                <a:solidFill>
                  <a:srgbClr val="000000"/>
                </a:solidFill>
                <a:latin typeface="Canva Sans Bold"/>
                <a:ea typeface="Canva Sans Bold"/>
                <a:cs typeface="Canva Sans Bold"/>
                <a:sym typeface="Canva Sans Bold"/>
              </a:rPr>
              <a:t>What is it?</a:t>
            </a:r>
          </a:p>
          <a:p>
            <a:pPr algn="ctr">
              <a:lnSpc>
                <a:spcPts val="7279"/>
              </a:lnSpc>
            </a:pPr>
            <a:r>
              <a:rPr lang="en-US" sz="5199" b="1">
                <a:solidFill>
                  <a:srgbClr val="000000"/>
                </a:solidFill>
                <a:latin typeface="Canva Sans Bold"/>
                <a:ea typeface="Canva Sans Bold"/>
                <a:cs typeface="Canva Sans Bold"/>
                <a:sym typeface="Canva Sans Bold"/>
              </a:rPr>
              <a:t>Why is it important?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6480eb-434b-444b-ade7-4077183f8dba">
      <Terms xmlns="http://schemas.microsoft.com/office/infopath/2007/PartnerControls"/>
    </lcf76f155ced4ddcb4097134ff3c332f>
    <TaxCatchAll xmlns="e580c306-b03e-4137-830a-aacd1f0a5f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D8D2E93DC5354BA3BEC075680F41FC" ma:contentTypeVersion="12" ma:contentTypeDescription="Create a new document." ma:contentTypeScope="" ma:versionID="16181c7475de996c0b0236d40c81a202">
  <xsd:schema xmlns:xsd="http://www.w3.org/2001/XMLSchema" xmlns:xs="http://www.w3.org/2001/XMLSchema" xmlns:p="http://schemas.microsoft.com/office/2006/metadata/properties" xmlns:ns2="006480eb-434b-444b-ade7-4077183f8dba" xmlns:ns3="e580c306-b03e-4137-830a-aacd1f0a5fe2" targetNamespace="http://schemas.microsoft.com/office/2006/metadata/properties" ma:root="true" ma:fieldsID="7334bc28635e437323a36310eaf2e933" ns2:_="" ns3:_="">
    <xsd:import namespace="006480eb-434b-444b-ade7-4077183f8dba"/>
    <xsd:import namespace="e580c306-b03e-4137-830a-aacd1f0a5f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80eb-434b-444b-ade7-4077183f8d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febc56d-e765-4e00-888d-77f4549778c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80c306-b03e-4137-830a-aacd1f0a5fe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3e5194-6a82-4192-a288-bff8abdf4fa2}" ma:internalName="TaxCatchAll" ma:showField="CatchAllData" ma:web="e580c306-b03e-4137-830a-aacd1f0a5f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2E9D6C-3D5F-420E-8A6E-98397505880A}">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006480eb-434b-444b-ade7-4077183f8dba"/>
  </ds:schemaRefs>
</ds:datastoreItem>
</file>

<file path=customXml/itemProps2.xml><?xml version="1.0" encoding="utf-8"?>
<ds:datastoreItem xmlns:ds="http://schemas.openxmlformats.org/officeDocument/2006/customXml" ds:itemID="{759C4CCA-4554-447F-AE0C-506C938D9B4A}">
  <ds:schemaRefs>
    <ds:schemaRef ds:uri="http://schemas.microsoft.com/sharepoint/v3/contenttype/forms"/>
  </ds:schemaRefs>
</ds:datastoreItem>
</file>

<file path=customXml/itemProps3.xml><?xml version="1.0" encoding="utf-8"?>
<ds:datastoreItem xmlns:ds="http://schemas.openxmlformats.org/officeDocument/2006/customXml" ds:itemID="{8CCB5DB2-A5DB-482B-98BE-4141CB328FA9}"/>
</file>

<file path=docProps/app.xml><?xml version="1.0" encoding="utf-8"?>
<Properties xmlns="http://schemas.openxmlformats.org/officeDocument/2006/extended-properties" xmlns:vt="http://schemas.openxmlformats.org/officeDocument/2006/docPropsVTypes">
  <TotalTime>1</TotalTime>
  <Words>674</Words>
  <Application>Microsoft Office PowerPoint</Application>
  <PresentationFormat>Custom</PresentationFormat>
  <Paragraphs>81</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Poppins</vt:lpstr>
      <vt:lpstr>Canva Sans Bold</vt:lpstr>
      <vt:lpstr>Calibri</vt:lpstr>
      <vt:lpstr>Poppins Semi-Bold Italics</vt:lpstr>
      <vt:lpstr>Arial</vt:lpstr>
      <vt:lpstr>Poppins Semi-Bold</vt:lpstr>
      <vt:lpstr>Poppins Medium</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SEAL 2025 Presentation</dc:title>
  <cp:lastModifiedBy>Mikayla Largo</cp:lastModifiedBy>
  <cp:revision>1</cp:revision>
  <dcterms:created xsi:type="dcterms:W3CDTF">2006-08-16T00:00:00Z</dcterms:created>
  <dcterms:modified xsi:type="dcterms:W3CDTF">2025-07-23T16:31:10Z</dcterms:modified>
  <dc:identifier>DAGtKD4t84Y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0x01010071D8D2E93DC5354BA3BEC075680F41FC</vt:lpwstr>
  </property>
</Properties>
</file>